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9" r:id="rId3"/>
    <p:sldId id="258" r:id="rId4"/>
    <p:sldId id="260" r:id="rId5"/>
  </p:sldIdLst>
  <p:sldSz cx="6858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59" autoAdjust="0"/>
    <p:restoredTop sz="94668" autoAdjust="0"/>
  </p:normalViewPr>
  <p:slideViewPr>
    <p:cSldViewPr snapToGrid="0">
      <p:cViewPr varScale="1">
        <p:scale>
          <a:sx n="66" d="100"/>
          <a:sy n="66" d="100"/>
        </p:scale>
        <p:origin x="327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44CBC6-74A0-4119-B2A3-F58A616E9B9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FADE48-7570-4320-8B14-F32E8B45820C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400" b="0" i="0" dirty="0" smtClean="0">
              <a:solidFill>
                <a:srgbClr val="333300"/>
              </a:solidFill>
            </a:rPr>
            <a:t>Привлечь к работе с несовершеннолетним педагога-психолога для проведения диагностических и, при необходимости, коррекционных мероприятий</a:t>
          </a:r>
          <a:endParaRPr lang="ru-RU" sz="1400" dirty="0">
            <a:solidFill>
              <a:srgbClr val="333300"/>
            </a:solidFill>
          </a:endParaRPr>
        </a:p>
      </dgm:t>
    </dgm:pt>
    <dgm:pt modelId="{2E1E0A4A-ED00-48BB-8BC5-6C281AE65087}" type="parTrans" cxnId="{595306E9-3CC1-4BD2-A6C0-51191A62EABB}">
      <dgm:prSet/>
      <dgm:spPr/>
      <dgm:t>
        <a:bodyPr/>
        <a:lstStyle/>
        <a:p>
          <a:endParaRPr lang="ru-RU"/>
        </a:p>
      </dgm:t>
    </dgm:pt>
    <dgm:pt modelId="{AC7F6EE2-8602-4BFF-B658-64FA0BF31AF8}" type="sibTrans" cxnId="{595306E9-3CC1-4BD2-A6C0-51191A62EABB}">
      <dgm:prSet/>
      <dgm:spPr>
        <a:solidFill>
          <a:schemeClr val="accent6">
            <a:lumMod val="75000"/>
          </a:schemeClr>
        </a:solidFill>
        <a:ln w="19050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074F2B8A-A5CB-49C0-93C3-FD771A898F95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600" b="0" i="0" dirty="0" smtClean="0">
              <a:solidFill>
                <a:srgbClr val="333300"/>
              </a:solidFill>
            </a:rPr>
            <a:t>Проинформировать родителей ( законных представителей) несовершеннолетнего и определить единую воспитательную стратегию</a:t>
          </a:r>
          <a:endParaRPr lang="ru-RU" sz="1600" dirty="0">
            <a:solidFill>
              <a:srgbClr val="333300"/>
            </a:solidFill>
          </a:endParaRPr>
        </a:p>
      </dgm:t>
    </dgm:pt>
    <dgm:pt modelId="{DF30B0AB-19A6-436E-A5E5-B3BE05B86C20}" type="parTrans" cxnId="{1298ACF7-DA07-4F84-ABD0-80D5E55F3266}">
      <dgm:prSet/>
      <dgm:spPr/>
      <dgm:t>
        <a:bodyPr/>
        <a:lstStyle/>
        <a:p>
          <a:endParaRPr lang="ru-RU"/>
        </a:p>
      </dgm:t>
    </dgm:pt>
    <dgm:pt modelId="{7A34D8F9-17DA-4038-8B05-B217C8E3D195}" type="sibTrans" cxnId="{1298ACF7-DA07-4F84-ABD0-80D5E55F3266}">
      <dgm:prSet/>
      <dgm:spPr/>
      <dgm:t>
        <a:bodyPr/>
        <a:lstStyle/>
        <a:p>
          <a:endParaRPr lang="ru-RU"/>
        </a:p>
      </dgm:t>
    </dgm:pt>
    <dgm:pt modelId="{5564A0EE-7986-4843-B27D-048C40F3CB37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rgbClr val="333300"/>
              </a:solidFill>
            </a:rPr>
            <a:t>Проинформировать классного руководителя</a:t>
          </a:r>
          <a:endParaRPr lang="ru-RU" sz="1800" dirty="0">
            <a:solidFill>
              <a:srgbClr val="333300"/>
            </a:solidFill>
          </a:endParaRPr>
        </a:p>
      </dgm:t>
    </dgm:pt>
    <dgm:pt modelId="{A77265A5-E53F-4E41-8948-1F22D2F16DC1}" type="parTrans" cxnId="{EE124765-981E-491D-99A1-994E6505A625}">
      <dgm:prSet/>
      <dgm:spPr/>
      <dgm:t>
        <a:bodyPr/>
        <a:lstStyle/>
        <a:p>
          <a:endParaRPr lang="ru-RU"/>
        </a:p>
      </dgm:t>
    </dgm:pt>
    <dgm:pt modelId="{03F9EE4E-A52E-45A1-8C3D-C1ED3E6FCE8C}" type="sibTrans" cxnId="{EE124765-981E-491D-99A1-994E6505A625}">
      <dgm:prSet/>
      <dgm:spPr/>
      <dgm:t>
        <a:bodyPr/>
        <a:lstStyle/>
        <a:p>
          <a:endParaRPr lang="ru-RU"/>
        </a:p>
      </dgm:t>
    </dgm:pt>
    <dgm:pt modelId="{9EC01E36-E4FF-493D-A3D4-9379E29F1086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1400" b="0" i="0" dirty="0" smtClean="0">
              <a:solidFill>
                <a:srgbClr val="333300"/>
              </a:solidFill>
            </a:rPr>
            <a:t>Сообщить о признаках противоправных деяний несовершеннолетнего администрации образовательной организации для принятия решения об информировании сотрудника подразделения по делам несовершеннолетних органа внутренних дел</a:t>
          </a:r>
          <a:endParaRPr lang="ru-RU" sz="1400" dirty="0">
            <a:solidFill>
              <a:srgbClr val="333300"/>
            </a:solidFill>
          </a:endParaRPr>
        </a:p>
      </dgm:t>
    </dgm:pt>
    <dgm:pt modelId="{ADC4118C-313B-4ECE-9D34-6C578653B289}" type="parTrans" cxnId="{6F4C03E5-B12A-4213-8F99-BE54772141DD}">
      <dgm:prSet/>
      <dgm:spPr/>
      <dgm:t>
        <a:bodyPr/>
        <a:lstStyle/>
        <a:p>
          <a:endParaRPr lang="ru-RU"/>
        </a:p>
      </dgm:t>
    </dgm:pt>
    <dgm:pt modelId="{9326704A-185B-4FAC-81F8-A6DA4B227C5B}" type="sibTrans" cxnId="{6F4C03E5-B12A-4213-8F99-BE54772141DD}">
      <dgm:prSet/>
      <dgm:spPr/>
      <dgm:t>
        <a:bodyPr/>
        <a:lstStyle/>
        <a:p>
          <a:endParaRPr lang="ru-RU"/>
        </a:p>
      </dgm:t>
    </dgm:pt>
    <dgm:pt modelId="{3040EE0B-E2B1-4D77-8CCF-D7CBD8005117}" type="pres">
      <dgm:prSet presAssocID="{3344CBC6-74A0-4119-B2A3-F58A616E9B9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D8F5E0D-3EAB-42E3-8801-36CA0D3D0E3C}" type="pres">
      <dgm:prSet presAssocID="{3344CBC6-74A0-4119-B2A3-F58A616E9B97}" presName="Name1" presStyleCnt="0"/>
      <dgm:spPr/>
    </dgm:pt>
    <dgm:pt modelId="{65DBE767-E56C-48B4-A2FA-89471F93147C}" type="pres">
      <dgm:prSet presAssocID="{3344CBC6-74A0-4119-B2A3-F58A616E9B97}" presName="cycle" presStyleCnt="0"/>
      <dgm:spPr/>
    </dgm:pt>
    <dgm:pt modelId="{17418DE7-1B2F-4EFC-B344-7E2AA80C55B1}" type="pres">
      <dgm:prSet presAssocID="{3344CBC6-74A0-4119-B2A3-F58A616E9B97}" presName="srcNode" presStyleLbl="node1" presStyleIdx="0" presStyleCnt="4"/>
      <dgm:spPr/>
    </dgm:pt>
    <dgm:pt modelId="{FE1A21BA-5697-485C-A2DD-DC45C0DA659D}" type="pres">
      <dgm:prSet presAssocID="{3344CBC6-74A0-4119-B2A3-F58A616E9B97}" presName="conn" presStyleLbl="parChTrans1D2" presStyleIdx="0" presStyleCnt="1"/>
      <dgm:spPr/>
      <dgm:t>
        <a:bodyPr/>
        <a:lstStyle/>
        <a:p>
          <a:endParaRPr lang="ru-RU"/>
        </a:p>
      </dgm:t>
    </dgm:pt>
    <dgm:pt modelId="{ACC0C095-1800-4DC0-B1F5-D61C76C6E5BA}" type="pres">
      <dgm:prSet presAssocID="{3344CBC6-74A0-4119-B2A3-F58A616E9B97}" presName="extraNode" presStyleLbl="node1" presStyleIdx="0" presStyleCnt="4"/>
      <dgm:spPr/>
    </dgm:pt>
    <dgm:pt modelId="{BDF720D7-5C1A-4F5B-9B3C-AB35E148E7FD}" type="pres">
      <dgm:prSet presAssocID="{3344CBC6-74A0-4119-B2A3-F58A616E9B97}" presName="dstNode" presStyleLbl="node1" presStyleIdx="0" presStyleCnt="4"/>
      <dgm:spPr/>
    </dgm:pt>
    <dgm:pt modelId="{C43299FA-47C5-4F30-873D-791C512BC1D0}" type="pres">
      <dgm:prSet presAssocID="{F1FADE48-7570-4320-8B14-F32E8B45820C}" presName="text_1" presStyleLbl="node1" presStyleIdx="0" presStyleCnt="4" custLinFactNeighborX="-716" custLinFactNeighborY="-24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8365C-2794-4763-A042-F3820C45C5DB}" type="pres">
      <dgm:prSet presAssocID="{F1FADE48-7570-4320-8B14-F32E8B45820C}" presName="accent_1" presStyleCnt="0"/>
      <dgm:spPr/>
    </dgm:pt>
    <dgm:pt modelId="{ACB9A5C3-0078-4B65-9B43-6CF548037AC8}" type="pres">
      <dgm:prSet presAssocID="{F1FADE48-7570-4320-8B14-F32E8B45820C}" presName="accentRepeatNode" presStyleLbl="solidFgAcc1" presStyleIdx="0" presStyleCnt="4" custLinFactNeighborX="1098" custLinFactNeighborY="-9486"/>
      <dgm:spPr>
        <a:blipFill rotWithShape="0">
          <a:blip xmlns:r="http://schemas.openxmlformats.org/officeDocument/2006/relationships" r:embed="rId1"/>
          <a:stretch>
            <a:fillRect/>
          </a:stretch>
        </a:blipFill>
        <a:ln w="28575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D2659EF-040D-4251-A1A8-F4A6B228E684}" type="pres">
      <dgm:prSet presAssocID="{074F2B8A-A5CB-49C0-93C3-FD771A898F95}" presName="text_2" presStyleLbl="node1" presStyleIdx="1" presStyleCnt="4" custScaleY="1097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144863-1FD4-4C43-BCEE-82E3B8ABFCD9}" type="pres">
      <dgm:prSet presAssocID="{074F2B8A-A5CB-49C0-93C3-FD771A898F95}" presName="accent_2" presStyleCnt="0"/>
      <dgm:spPr/>
    </dgm:pt>
    <dgm:pt modelId="{1F8588E6-3ADB-4F3E-B465-D746B6307626}" type="pres">
      <dgm:prSet presAssocID="{074F2B8A-A5CB-49C0-93C3-FD771A898F95}" presName="accentRepeatNode" presStyleLbl="solidFgAcc1" presStyleIdx="1" presStyleCnt="4" custLinFactNeighborX="0" custLinFactNeighborY="-579"/>
      <dgm:spPr>
        <a:blipFill rotWithShape="0">
          <a:blip xmlns:r="http://schemas.openxmlformats.org/officeDocument/2006/relationships" r:embed="rId2"/>
          <a:stretch>
            <a:fillRect/>
          </a:stretch>
        </a:blipFill>
        <a:ln w="28575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E17B1EF3-EB10-45E2-9E88-D05E9A5474DB}" type="pres">
      <dgm:prSet presAssocID="{5564A0EE-7986-4843-B27D-048C40F3CB37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6F790-AAD7-46B8-8E77-F9822304C1A1}" type="pres">
      <dgm:prSet presAssocID="{5564A0EE-7986-4843-B27D-048C40F3CB37}" presName="accent_3" presStyleCnt="0"/>
      <dgm:spPr/>
    </dgm:pt>
    <dgm:pt modelId="{312124D1-E0EB-4BDA-98B7-AA3BE7D74FFA}" type="pres">
      <dgm:prSet presAssocID="{5564A0EE-7986-4843-B27D-048C40F3CB37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  <a:ln w="28575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44DCF0E-0B99-46D5-914D-D5289E27A2DF}" type="pres">
      <dgm:prSet presAssocID="{9EC01E36-E4FF-493D-A3D4-9379E29F1086}" presName="text_4" presStyleLbl="node1" presStyleIdx="3" presStyleCnt="4" custScaleY="127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908324-B982-4BB5-87BC-99A36B5BB2CC}" type="pres">
      <dgm:prSet presAssocID="{9EC01E36-E4FF-493D-A3D4-9379E29F1086}" presName="accent_4" presStyleCnt="0"/>
      <dgm:spPr/>
    </dgm:pt>
    <dgm:pt modelId="{4AC8E713-F81D-41C3-A204-E0E7AE6F026B}" type="pres">
      <dgm:prSet presAssocID="{9EC01E36-E4FF-493D-A3D4-9379E29F1086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  <a:ln w="28575"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74EA2C50-380A-4D1D-9008-ACD9F71585BC}" type="presOf" srcId="{9EC01E36-E4FF-493D-A3D4-9379E29F1086}" destId="{C44DCF0E-0B99-46D5-914D-D5289E27A2DF}" srcOrd="0" destOrd="0" presId="urn:microsoft.com/office/officeart/2008/layout/VerticalCurvedList"/>
    <dgm:cxn modelId="{43BD7314-8518-4F3E-8D67-E8D56E64DA83}" type="presOf" srcId="{AC7F6EE2-8602-4BFF-B658-64FA0BF31AF8}" destId="{FE1A21BA-5697-485C-A2DD-DC45C0DA659D}" srcOrd="0" destOrd="0" presId="urn:microsoft.com/office/officeart/2008/layout/VerticalCurvedList"/>
    <dgm:cxn modelId="{B601CA67-ECA9-49C7-9827-4FC5364DBE29}" type="presOf" srcId="{074F2B8A-A5CB-49C0-93C3-FD771A898F95}" destId="{1D2659EF-040D-4251-A1A8-F4A6B228E684}" srcOrd="0" destOrd="0" presId="urn:microsoft.com/office/officeart/2008/layout/VerticalCurvedList"/>
    <dgm:cxn modelId="{7E1AE6AC-ED03-48E9-A339-A6390291A9F2}" type="presOf" srcId="{3344CBC6-74A0-4119-B2A3-F58A616E9B97}" destId="{3040EE0B-E2B1-4D77-8CCF-D7CBD8005117}" srcOrd="0" destOrd="0" presId="urn:microsoft.com/office/officeart/2008/layout/VerticalCurvedList"/>
    <dgm:cxn modelId="{595306E9-3CC1-4BD2-A6C0-51191A62EABB}" srcId="{3344CBC6-74A0-4119-B2A3-F58A616E9B97}" destId="{F1FADE48-7570-4320-8B14-F32E8B45820C}" srcOrd="0" destOrd="0" parTransId="{2E1E0A4A-ED00-48BB-8BC5-6C281AE65087}" sibTransId="{AC7F6EE2-8602-4BFF-B658-64FA0BF31AF8}"/>
    <dgm:cxn modelId="{18681A90-BDD4-4ECF-A70E-3792D38C260F}" type="presOf" srcId="{5564A0EE-7986-4843-B27D-048C40F3CB37}" destId="{E17B1EF3-EB10-45E2-9E88-D05E9A5474DB}" srcOrd="0" destOrd="0" presId="urn:microsoft.com/office/officeart/2008/layout/VerticalCurvedList"/>
    <dgm:cxn modelId="{EE124765-981E-491D-99A1-994E6505A625}" srcId="{3344CBC6-74A0-4119-B2A3-F58A616E9B97}" destId="{5564A0EE-7986-4843-B27D-048C40F3CB37}" srcOrd="2" destOrd="0" parTransId="{A77265A5-E53F-4E41-8948-1F22D2F16DC1}" sibTransId="{03F9EE4E-A52E-45A1-8C3D-C1ED3E6FCE8C}"/>
    <dgm:cxn modelId="{1298ACF7-DA07-4F84-ABD0-80D5E55F3266}" srcId="{3344CBC6-74A0-4119-B2A3-F58A616E9B97}" destId="{074F2B8A-A5CB-49C0-93C3-FD771A898F95}" srcOrd="1" destOrd="0" parTransId="{DF30B0AB-19A6-436E-A5E5-B3BE05B86C20}" sibTransId="{7A34D8F9-17DA-4038-8B05-B217C8E3D195}"/>
    <dgm:cxn modelId="{6F4C03E5-B12A-4213-8F99-BE54772141DD}" srcId="{3344CBC6-74A0-4119-B2A3-F58A616E9B97}" destId="{9EC01E36-E4FF-493D-A3D4-9379E29F1086}" srcOrd="3" destOrd="0" parTransId="{ADC4118C-313B-4ECE-9D34-6C578653B289}" sibTransId="{9326704A-185B-4FAC-81F8-A6DA4B227C5B}"/>
    <dgm:cxn modelId="{F806E55D-8A81-496F-ADA8-C204050471B1}" type="presOf" srcId="{F1FADE48-7570-4320-8B14-F32E8B45820C}" destId="{C43299FA-47C5-4F30-873D-791C512BC1D0}" srcOrd="0" destOrd="0" presId="urn:microsoft.com/office/officeart/2008/layout/VerticalCurvedList"/>
    <dgm:cxn modelId="{47A2AF07-950A-455C-B7D0-A1F4125FE38E}" type="presParOf" srcId="{3040EE0B-E2B1-4D77-8CCF-D7CBD8005117}" destId="{5D8F5E0D-3EAB-42E3-8801-36CA0D3D0E3C}" srcOrd="0" destOrd="0" presId="urn:microsoft.com/office/officeart/2008/layout/VerticalCurvedList"/>
    <dgm:cxn modelId="{A1ADDC79-A38D-4312-A89B-F6D620CB88FD}" type="presParOf" srcId="{5D8F5E0D-3EAB-42E3-8801-36CA0D3D0E3C}" destId="{65DBE767-E56C-48B4-A2FA-89471F93147C}" srcOrd="0" destOrd="0" presId="urn:microsoft.com/office/officeart/2008/layout/VerticalCurvedList"/>
    <dgm:cxn modelId="{A41A7985-B9CF-4DAA-9F6D-AD0D2D65A9EE}" type="presParOf" srcId="{65DBE767-E56C-48B4-A2FA-89471F93147C}" destId="{17418DE7-1B2F-4EFC-B344-7E2AA80C55B1}" srcOrd="0" destOrd="0" presId="urn:microsoft.com/office/officeart/2008/layout/VerticalCurvedList"/>
    <dgm:cxn modelId="{AE7B96DD-0B8A-4F8B-B9ED-B1CFF4E8FE27}" type="presParOf" srcId="{65DBE767-E56C-48B4-A2FA-89471F93147C}" destId="{FE1A21BA-5697-485C-A2DD-DC45C0DA659D}" srcOrd="1" destOrd="0" presId="urn:microsoft.com/office/officeart/2008/layout/VerticalCurvedList"/>
    <dgm:cxn modelId="{1C81EA80-46AA-46FF-A500-0454F9FE0D59}" type="presParOf" srcId="{65DBE767-E56C-48B4-A2FA-89471F93147C}" destId="{ACC0C095-1800-4DC0-B1F5-D61C76C6E5BA}" srcOrd="2" destOrd="0" presId="urn:microsoft.com/office/officeart/2008/layout/VerticalCurvedList"/>
    <dgm:cxn modelId="{C15F1E4D-EEEB-400B-BB0A-93CC54D5DDF8}" type="presParOf" srcId="{65DBE767-E56C-48B4-A2FA-89471F93147C}" destId="{BDF720D7-5C1A-4F5B-9B3C-AB35E148E7FD}" srcOrd="3" destOrd="0" presId="urn:microsoft.com/office/officeart/2008/layout/VerticalCurvedList"/>
    <dgm:cxn modelId="{01326E10-ACD5-4C30-8C78-935892504A61}" type="presParOf" srcId="{5D8F5E0D-3EAB-42E3-8801-36CA0D3D0E3C}" destId="{C43299FA-47C5-4F30-873D-791C512BC1D0}" srcOrd="1" destOrd="0" presId="urn:microsoft.com/office/officeart/2008/layout/VerticalCurvedList"/>
    <dgm:cxn modelId="{07D9923C-212D-486C-946C-99C15714BC5D}" type="presParOf" srcId="{5D8F5E0D-3EAB-42E3-8801-36CA0D3D0E3C}" destId="{8A58365C-2794-4763-A042-F3820C45C5DB}" srcOrd="2" destOrd="0" presId="urn:microsoft.com/office/officeart/2008/layout/VerticalCurvedList"/>
    <dgm:cxn modelId="{88A594A6-A630-4C3E-98E1-7A6CAC5E0608}" type="presParOf" srcId="{8A58365C-2794-4763-A042-F3820C45C5DB}" destId="{ACB9A5C3-0078-4B65-9B43-6CF548037AC8}" srcOrd="0" destOrd="0" presId="urn:microsoft.com/office/officeart/2008/layout/VerticalCurvedList"/>
    <dgm:cxn modelId="{D027B20F-2F9E-440D-982A-9C0033E10E6C}" type="presParOf" srcId="{5D8F5E0D-3EAB-42E3-8801-36CA0D3D0E3C}" destId="{1D2659EF-040D-4251-A1A8-F4A6B228E684}" srcOrd="3" destOrd="0" presId="urn:microsoft.com/office/officeart/2008/layout/VerticalCurvedList"/>
    <dgm:cxn modelId="{8724671A-C122-44D5-8E49-717A16E8B7A1}" type="presParOf" srcId="{5D8F5E0D-3EAB-42E3-8801-36CA0D3D0E3C}" destId="{6E144863-1FD4-4C43-BCEE-82E3B8ABFCD9}" srcOrd="4" destOrd="0" presId="urn:microsoft.com/office/officeart/2008/layout/VerticalCurvedList"/>
    <dgm:cxn modelId="{BDEAEB42-06A5-4BB6-998A-17396EFE8DB9}" type="presParOf" srcId="{6E144863-1FD4-4C43-BCEE-82E3B8ABFCD9}" destId="{1F8588E6-3ADB-4F3E-B465-D746B6307626}" srcOrd="0" destOrd="0" presId="urn:microsoft.com/office/officeart/2008/layout/VerticalCurvedList"/>
    <dgm:cxn modelId="{EEA5E7D7-BDA7-457B-94AA-B1B9E19C1996}" type="presParOf" srcId="{5D8F5E0D-3EAB-42E3-8801-36CA0D3D0E3C}" destId="{E17B1EF3-EB10-45E2-9E88-D05E9A5474DB}" srcOrd="5" destOrd="0" presId="urn:microsoft.com/office/officeart/2008/layout/VerticalCurvedList"/>
    <dgm:cxn modelId="{A4390904-3C5C-4FD3-B0EA-79331CF75298}" type="presParOf" srcId="{5D8F5E0D-3EAB-42E3-8801-36CA0D3D0E3C}" destId="{6C86F790-AAD7-46B8-8E77-F9822304C1A1}" srcOrd="6" destOrd="0" presId="urn:microsoft.com/office/officeart/2008/layout/VerticalCurvedList"/>
    <dgm:cxn modelId="{322FE8E5-A32A-494E-A955-683B5EDA0C7D}" type="presParOf" srcId="{6C86F790-AAD7-46B8-8E77-F9822304C1A1}" destId="{312124D1-E0EB-4BDA-98B7-AA3BE7D74FFA}" srcOrd="0" destOrd="0" presId="urn:microsoft.com/office/officeart/2008/layout/VerticalCurvedList"/>
    <dgm:cxn modelId="{D1CF4896-85E6-4611-A44D-2664D29BEB11}" type="presParOf" srcId="{5D8F5E0D-3EAB-42E3-8801-36CA0D3D0E3C}" destId="{C44DCF0E-0B99-46D5-914D-D5289E27A2DF}" srcOrd="7" destOrd="0" presId="urn:microsoft.com/office/officeart/2008/layout/VerticalCurvedList"/>
    <dgm:cxn modelId="{DC50B37F-DE49-4EB5-A35F-1AD6249C2CB6}" type="presParOf" srcId="{5D8F5E0D-3EAB-42E3-8801-36CA0D3D0E3C}" destId="{61908324-B982-4BB5-87BC-99A36B5BB2CC}" srcOrd="8" destOrd="0" presId="urn:microsoft.com/office/officeart/2008/layout/VerticalCurvedList"/>
    <dgm:cxn modelId="{A7EF66FB-8797-40D3-A5D3-222D9D59D0B7}" type="presParOf" srcId="{61908324-B982-4BB5-87BC-99A36B5BB2CC}" destId="{4AC8E713-F81D-41C3-A204-E0E7AE6F026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1A21BA-5697-485C-A2DD-DC45C0DA659D}">
      <dsp:nvSpPr>
        <dsp:cNvPr id="0" name=""/>
        <dsp:cNvSpPr/>
      </dsp:nvSpPr>
      <dsp:spPr>
        <a:xfrm>
          <a:off x="-7087802" y="-1083481"/>
          <a:ext cx="8434875" cy="843487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299FA-47C5-4F30-873D-791C512BC1D0}">
      <dsp:nvSpPr>
        <dsp:cNvPr id="0" name=""/>
        <dsp:cNvSpPr/>
      </dsp:nvSpPr>
      <dsp:spPr>
        <a:xfrm>
          <a:off x="668115" y="247013"/>
          <a:ext cx="5120253" cy="964255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53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rgbClr val="333300"/>
              </a:solidFill>
            </a:rPr>
            <a:t>Привлечь к работе с несовершеннолетним педагога-психолога для проведения диагностических и, при необходимости, коррекционных мероприятий</a:t>
          </a:r>
          <a:endParaRPr lang="ru-RU" sz="1400" kern="1200" dirty="0">
            <a:solidFill>
              <a:srgbClr val="333300"/>
            </a:solidFill>
          </a:endParaRPr>
        </a:p>
      </dsp:txBody>
      <dsp:txXfrm>
        <a:off x="668115" y="247013"/>
        <a:ext cx="5120253" cy="964255"/>
      </dsp:txXfrm>
    </dsp:sp>
    <dsp:sp modelId="{ACB9A5C3-0078-4B65-9B43-6CF548037AC8}">
      <dsp:nvSpPr>
        <dsp:cNvPr id="0" name=""/>
        <dsp:cNvSpPr/>
      </dsp:nvSpPr>
      <dsp:spPr>
        <a:xfrm>
          <a:off x="115350" y="247008"/>
          <a:ext cx="1205319" cy="120531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659EF-040D-4251-A1A8-F4A6B228E684}">
      <dsp:nvSpPr>
        <dsp:cNvPr id="0" name=""/>
        <dsp:cNvSpPr/>
      </dsp:nvSpPr>
      <dsp:spPr>
        <a:xfrm>
          <a:off x="1257606" y="1881422"/>
          <a:ext cx="4567423" cy="1058434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537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rgbClr val="333300"/>
              </a:solidFill>
            </a:rPr>
            <a:t>Проинформировать родителей ( законных представителей) несовершеннолетнего и определить единую воспитательную стратегию</a:t>
          </a:r>
          <a:endParaRPr lang="ru-RU" sz="1600" kern="1200" dirty="0">
            <a:solidFill>
              <a:srgbClr val="333300"/>
            </a:solidFill>
          </a:endParaRPr>
        </a:p>
      </dsp:txBody>
      <dsp:txXfrm>
        <a:off x="1257606" y="1881422"/>
        <a:ext cx="4567423" cy="1058434"/>
      </dsp:txXfrm>
    </dsp:sp>
    <dsp:sp modelId="{1F8588E6-3ADB-4F3E-B465-D746B6307626}">
      <dsp:nvSpPr>
        <dsp:cNvPr id="0" name=""/>
        <dsp:cNvSpPr/>
      </dsp:nvSpPr>
      <dsp:spPr>
        <a:xfrm>
          <a:off x="654946" y="1801000"/>
          <a:ext cx="1205319" cy="120531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8575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B1EF3-EB10-45E2-9E88-D05E9A5474DB}">
      <dsp:nvSpPr>
        <dsp:cNvPr id="0" name=""/>
        <dsp:cNvSpPr/>
      </dsp:nvSpPr>
      <dsp:spPr>
        <a:xfrm>
          <a:off x="1257606" y="3375145"/>
          <a:ext cx="4567423" cy="964255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537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solidFill>
                <a:srgbClr val="333300"/>
              </a:solidFill>
            </a:rPr>
            <a:t>Проинформировать классного руководителя</a:t>
          </a:r>
          <a:endParaRPr lang="ru-RU" sz="1800" kern="1200" dirty="0">
            <a:solidFill>
              <a:srgbClr val="333300"/>
            </a:solidFill>
          </a:endParaRPr>
        </a:p>
      </dsp:txBody>
      <dsp:txXfrm>
        <a:off x="1257606" y="3375145"/>
        <a:ext cx="4567423" cy="964255"/>
      </dsp:txXfrm>
    </dsp:sp>
    <dsp:sp modelId="{312124D1-E0EB-4BDA-98B7-AA3BE7D74FFA}">
      <dsp:nvSpPr>
        <dsp:cNvPr id="0" name=""/>
        <dsp:cNvSpPr/>
      </dsp:nvSpPr>
      <dsp:spPr>
        <a:xfrm>
          <a:off x="654946" y="3254613"/>
          <a:ext cx="1205319" cy="120531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8575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4DCF0E-0B99-46D5-914D-D5289E27A2DF}">
      <dsp:nvSpPr>
        <dsp:cNvPr id="0" name=""/>
        <dsp:cNvSpPr/>
      </dsp:nvSpPr>
      <dsp:spPr>
        <a:xfrm>
          <a:off x="704776" y="4688124"/>
          <a:ext cx="5120253" cy="123156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537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rgbClr val="333300"/>
              </a:solidFill>
            </a:rPr>
            <a:t>Сообщить о признаках противоправных деяний несовершеннолетнего администрации образовательной организации для принятия решения об информировании сотрудника подразделения по делам несовершеннолетних органа внутренних дел</a:t>
          </a:r>
          <a:endParaRPr lang="ru-RU" sz="1400" kern="1200" dirty="0">
            <a:solidFill>
              <a:srgbClr val="333300"/>
            </a:solidFill>
          </a:endParaRPr>
        </a:p>
      </dsp:txBody>
      <dsp:txXfrm>
        <a:off x="704776" y="4688124"/>
        <a:ext cx="5120253" cy="1231566"/>
      </dsp:txXfrm>
    </dsp:sp>
    <dsp:sp modelId="{4AC8E713-F81D-41C3-A204-E0E7AE6F026B}">
      <dsp:nvSpPr>
        <dsp:cNvPr id="0" name=""/>
        <dsp:cNvSpPr/>
      </dsp:nvSpPr>
      <dsp:spPr>
        <a:xfrm>
          <a:off x="102116" y="4701248"/>
          <a:ext cx="1205319" cy="120531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8575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11CB4-5F28-4516-BF63-F3885357FD14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35F1E-8E82-44D4-92CE-DAC9F7C0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37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35F1E-8E82-44D4-92CE-DAC9F7C0A51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16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5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80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99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37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06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01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58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1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21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79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538CF-A560-4F27-B536-DAF191CDC67D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2BB50-1613-4F72-8F4F-98638BD8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638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609600"/>
            <a:ext cx="6858000" cy="16129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26830"/>
            <a:ext cx="6858000" cy="137783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Деструктивное поведение несовершеннолетних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09844"/>
            <a:ext cx="6858000" cy="2918071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1200" dirty="0" smtClean="0"/>
              <a:t>	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</a:rPr>
              <a:t>Деструктивное поведение  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</a:rPr>
              <a:t>— это действия (словесные или практические), направленные на разрушение внешних и внутренних структур; стремление человека нарушить свою внутреннюю гармонию, нанести вред себе или окружающим, так и для его близких, окружающих, общества в целом . Игнорирование или несвоевременное выявление взрослыми признаков деструктивного поведения у ребенка нередко приводит к причинению им физического вреда самому себе, окружающим, суицидальным поступкам, появлению зависимостей (токсикомания, алкоголизм и иные). </a:t>
            </a:r>
            <a:endParaRPr lang="ru-RU" sz="1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39" y="11367352"/>
            <a:ext cx="684201" cy="6227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5784895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За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некоторые деструктивные действия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несовершеннолетних законодательством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Российской Федерации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предусмотрена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административная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или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уголовная ответственность.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6923215"/>
            <a:ext cx="6633029" cy="422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263046"/>
            <a:ext cx="6858000" cy="6805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5904" y="393959"/>
            <a:ext cx="62204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+mj-lt"/>
                <a:ea typeface="Verdana" panose="020B0604030504040204" pitchFamily="34" charset="0"/>
              </a:rPr>
              <a:t>ПРОЯВЛЕНИЯ </a:t>
            </a:r>
            <a:r>
              <a:rPr lang="ru-RU" sz="2400" dirty="0" smtClean="0">
                <a:latin typeface="+mj-lt"/>
                <a:ea typeface="Verdana" panose="020B0604030504040204" pitchFamily="34" charset="0"/>
              </a:rPr>
              <a:t>ДЕСТРУКТИВНОГО ПОВЕДЕНИЯ</a:t>
            </a:r>
            <a:endParaRPr lang="ru-RU" dirty="0">
              <a:latin typeface="+mj-lt"/>
              <a:ea typeface="Verdana" panose="020B0604030504040204" pitchFamily="34" charset="0"/>
            </a:endParaRPr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04" y="11575284"/>
            <a:ext cx="531640" cy="483852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475636" y="1722450"/>
            <a:ext cx="5415117" cy="4994685"/>
            <a:chOff x="423072" y="1773115"/>
            <a:chExt cx="5415117" cy="4994685"/>
          </a:xfrm>
        </p:grpSpPr>
        <p:sp>
          <p:nvSpPr>
            <p:cNvPr id="6" name="Полилиния 5"/>
            <p:cNvSpPr/>
            <p:nvPr/>
          </p:nvSpPr>
          <p:spPr>
            <a:xfrm>
              <a:off x="928910" y="2301901"/>
              <a:ext cx="4236614" cy="4068740"/>
            </a:xfrm>
            <a:custGeom>
              <a:avLst/>
              <a:gdLst>
                <a:gd name="connsiteX0" fmla="*/ 0 w 4236614"/>
                <a:gd name="connsiteY0" fmla="*/ 2034370 h 4068740"/>
                <a:gd name="connsiteX1" fmla="*/ 2118307 w 4236614"/>
                <a:gd name="connsiteY1" fmla="*/ 0 h 4068740"/>
                <a:gd name="connsiteX2" fmla="*/ 4236614 w 4236614"/>
                <a:gd name="connsiteY2" fmla="*/ 2034370 h 4068740"/>
                <a:gd name="connsiteX3" fmla="*/ 2118307 w 4236614"/>
                <a:gd name="connsiteY3" fmla="*/ 4068740 h 4068740"/>
                <a:gd name="connsiteX4" fmla="*/ 0 w 4236614"/>
                <a:gd name="connsiteY4" fmla="*/ 2034370 h 4068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6614" h="4068740">
                  <a:moveTo>
                    <a:pt x="0" y="2034370"/>
                  </a:moveTo>
                  <a:cubicBezTo>
                    <a:pt x="0" y="910818"/>
                    <a:pt x="948398" y="0"/>
                    <a:pt x="2118307" y="0"/>
                  </a:cubicBezTo>
                  <a:cubicBezTo>
                    <a:pt x="3288216" y="0"/>
                    <a:pt x="4236614" y="910818"/>
                    <a:pt x="4236614" y="2034370"/>
                  </a:cubicBezTo>
                  <a:cubicBezTo>
                    <a:pt x="4236614" y="3157922"/>
                    <a:pt x="3288216" y="4068740"/>
                    <a:pt x="2118307" y="4068740"/>
                  </a:cubicBezTo>
                  <a:cubicBezTo>
                    <a:pt x="948398" y="4068740"/>
                    <a:pt x="0" y="3157922"/>
                    <a:pt x="0" y="2034370"/>
                  </a:cubicBezTo>
                  <a:close/>
                </a:path>
              </a:pathLst>
            </a:custGeom>
            <a:no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643298" tIns="618713" rIns="643298" bIns="618713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kern="1200" dirty="0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3289591" y="1773115"/>
              <a:ext cx="1659929" cy="1541275"/>
            </a:xfrm>
            <a:custGeom>
              <a:avLst/>
              <a:gdLst>
                <a:gd name="connsiteX0" fmla="*/ 0 w 1141356"/>
                <a:gd name="connsiteY0" fmla="*/ 589999 h 1179997"/>
                <a:gd name="connsiteX1" fmla="*/ 570678 w 1141356"/>
                <a:gd name="connsiteY1" fmla="*/ 0 h 1179997"/>
                <a:gd name="connsiteX2" fmla="*/ 1141356 w 1141356"/>
                <a:gd name="connsiteY2" fmla="*/ 589999 h 1179997"/>
                <a:gd name="connsiteX3" fmla="*/ 570678 w 1141356"/>
                <a:gd name="connsiteY3" fmla="*/ 1179998 h 1179997"/>
                <a:gd name="connsiteX4" fmla="*/ 0 w 1141356"/>
                <a:gd name="connsiteY4" fmla="*/ 589999 h 1179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356" h="1179997">
                  <a:moveTo>
                    <a:pt x="0" y="589999"/>
                  </a:moveTo>
                  <a:cubicBezTo>
                    <a:pt x="0" y="264152"/>
                    <a:pt x="255501" y="0"/>
                    <a:pt x="570678" y="0"/>
                  </a:cubicBezTo>
                  <a:cubicBezTo>
                    <a:pt x="885855" y="0"/>
                    <a:pt x="1141356" y="264152"/>
                    <a:pt x="1141356" y="589999"/>
                  </a:cubicBezTo>
                  <a:cubicBezTo>
                    <a:pt x="1141356" y="915846"/>
                    <a:pt x="885855" y="1179998"/>
                    <a:pt x="570678" y="1179998"/>
                  </a:cubicBezTo>
                  <a:cubicBezTo>
                    <a:pt x="255501" y="1179998"/>
                    <a:pt x="0" y="915846"/>
                    <a:pt x="0" y="58999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81118" tIns="186777" rIns="181118" bIns="18677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i="0" kern="1200" dirty="0" smtClean="0">
                  <a:solidFill>
                    <a:srgbClr val="333300"/>
                  </a:solidFill>
                </a:rPr>
                <a:t>Причинение физического ущерба другим людям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0" i="0" kern="1200" dirty="0" smtClean="0">
                  <a:solidFill>
                    <a:srgbClr val="333300"/>
                  </a:solidFill>
                </a:rPr>
                <a:t>(побои, драки, регулярные и/или массовые убийство)</a:t>
              </a:r>
              <a:endParaRPr lang="ru-RU" sz="900" kern="1200" dirty="0">
                <a:solidFill>
                  <a:srgbClr val="333300"/>
                </a:solidFill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4414441" y="3379558"/>
              <a:ext cx="1423748" cy="1412688"/>
            </a:xfrm>
            <a:custGeom>
              <a:avLst/>
              <a:gdLst>
                <a:gd name="connsiteX0" fmla="*/ 0 w 1118091"/>
                <a:gd name="connsiteY0" fmla="*/ 547645 h 1095289"/>
                <a:gd name="connsiteX1" fmla="*/ 559046 w 1118091"/>
                <a:gd name="connsiteY1" fmla="*/ 0 h 1095289"/>
                <a:gd name="connsiteX2" fmla="*/ 1118092 w 1118091"/>
                <a:gd name="connsiteY2" fmla="*/ 547645 h 1095289"/>
                <a:gd name="connsiteX3" fmla="*/ 559046 w 1118091"/>
                <a:gd name="connsiteY3" fmla="*/ 1095290 h 1095289"/>
                <a:gd name="connsiteX4" fmla="*/ 0 w 1118091"/>
                <a:gd name="connsiteY4" fmla="*/ 547645 h 1095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8091" h="1095289">
                  <a:moveTo>
                    <a:pt x="0" y="547645"/>
                  </a:moveTo>
                  <a:cubicBezTo>
                    <a:pt x="0" y="245189"/>
                    <a:pt x="250293" y="0"/>
                    <a:pt x="559046" y="0"/>
                  </a:cubicBezTo>
                  <a:cubicBezTo>
                    <a:pt x="867799" y="0"/>
                    <a:pt x="1118092" y="245189"/>
                    <a:pt x="1118092" y="547645"/>
                  </a:cubicBezTo>
                  <a:cubicBezTo>
                    <a:pt x="1118092" y="850101"/>
                    <a:pt x="867799" y="1095290"/>
                    <a:pt x="559046" y="1095290"/>
                  </a:cubicBezTo>
                  <a:cubicBezTo>
                    <a:pt x="250293" y="1095290"/>
                    <a:pt x="0" y="850101"/>
                    <a:pt x="0" y="547645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77711" tIns="174371" rIns="177711" bIns="174371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i="0" kern="1200" dirty="0" smtClean="0">
                  <a:solidFill>
                    <a:srgbClr val="333300"/>
                  </a:solidFill>
                </a:rPr>
                <a:t>Моральное унижение других людей</a:t>
              </a: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0" i="0" kern="1200" dirty="0" smtClean="0">
                  <a:solidFill>
                    <a:srgbClr val="333300"/>
                  </a:solidFill>
                </a:rPr>
                <a:t>(провоцирование конфликтов, участие в травле (</a:t>
              </a:r>
              <a:r>
                <a:rPr lang="ru-RU" sz="900" b="0" i="0" kern="1200" dirty="0" err="1" smtClean="0">
                  <a:solidFill>
                    <a:srgbClr val="333300"/>
                  </a:solidFill>
                </a:rPr>
                <a:t>буллинге</a:t>
              </a:r>
              <a:r>
                <a:rPr lang="ru-RU" sz="900" b="0" i="0" kern="1200" dirty="0" smtClean="0">
                  <a:solidFill>
                    <a:srgbClr val="333300"/>
                  </a:solidFill>
                </a:rPr>
                <a:t>)</a:t>
              </a:r>
              <a:endParaRPr lang="ru-RU" sz="900" kern="1200" dirty="0">
                <a:solidFill>
                  <a:srgbClr val="333300"/>
                </a:solidFill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4011850" y="5028913"/>
              <a:ext cx="1378412" cy="1400313"/>
            </a:xfrm>
            <a:custGeom>
              <a:avLst/>
              <a:gdLst>
                <a:gd name="connsiteX0" fmla="*/ 0 w 1156052"/>
                <a:gd name="connsiteY0" fmla="*/ 568815 h 1137630"/>
                <a:gd name="connsiteX1" fmla="*/ 578026 w 1156052"/>
                <a:gd name="connsiteY1" fmla="*/ 0 h 1137630"/>
                <a:gd name="connsiteX2" fmla="*/ 1156052 w 1156052"/>
                <a:gd name="connsiteY2" fmla="*/ 568815 h 1137630"/>
                <a:gd name="connsiteX3" fmla="*/ 578026 w 1156052"/>
                <a:gd name="connsiteY3" fmla="*/ 1137630 h 1137630"/>
                <a:gd name="connsiteX4" fmla="*/ 0 w 1156052"/>
                <a:gd name="connsiteY4" fmla="*/ 568815 h 113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6052" h="1137630">
                  <a:moveTo>
                    <a:pt x="0" y="568815"/>
                  </a:moveTo>
                  <a:cubicBezTo>
                    <a:pt x="0" y="254667"/>
                    <a:pt x="258791" y="0"/>
                    <a:pt x="578026" y="0"/>
                  </a:cubicBezTo>
                  <a:cubicBezTo>
                    <a:pt x="897261" y="0"/>
                    <a:pt x="1156052" y="254667"/>
                    <a:pt x="1156052" y="568815"/>
                  </a:cubicBezTo>
                  <a:cubicBezTo>
                    <a:pt x="1156052" y="882963"/>
                    <a:pt x="897261" y="1137630"/>
                    <a:pt x="578026" y="1137630"/>
                  </a:cubicBezTo>
                  <a:cubicBezTo>
                    <a:pt x="258791" y="1137630"/>
                    <a:pt x="0" y="882963"/>
                    <a:pt x="0" y="568815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83270" tIns="180572" rIns="183270" bIns="180572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i="0" kern="1200" dirty="0" smtClean="0">
                  <a:solidFill>
                    <a:srgbClr val="333300"/>
                  </a:solidFill>
                </a:rPr>
                <a:t>Жестокость к животным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0" i="0" kern="1200" dirty="0" smtClean="0">
                  <a:solidFill>
                    <a:srgbClr val="333300"/>
                  </a:solidFill>
                </a:rPr>
                <a:t>(пытки, умерщвление, издевательства)</a:t>
              </a:r>
              <a:endParaRPr lang="ru-RU" sz="900" kern="1200" dirty="0">
                <a:solidFill>
                  <a:srgbClr val="333300"/>
                </a:solidFill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554806" y="4680072"/>
              <a:ext cx="1499479" cy="1444822"/>
            </a:xfrm>
            <a:custGeom>
              <a:avLst/>
              <a:gdLst>
                <a:gd name="connsiteX0" fmla="*/ 0 w 1171236"/>
                <a:gd name="connsiteY0" fmla="*/ 553811 h 1107622"/>
                <a:gd name="connsiteX1" fmla="*/ 585618 w 1171236"/>
                <a:gd name="connsiteY1" fmla="*/ 0 h 1107622"/>
                <a:gd name="connsiteX2" fmla="*/ 1171236 w 1171236"/>
                <a:gd name="connsiteY2" fmla="*/ 553811 h 1107622"/>
                <a:gd name="connsiteX3" fmla="*/ 585618 w 1171236"/>
                <a:gd name="connsiteY3" fmla="*/ 1107622 h 1107622"/>
                <a:gd name="connsiteX4" fmla="*/ 0 w 1171236"/>
                <a:gd name="connsiteY4" fmla="*/ 553811 h 110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1236" h="1107622">
                  <a:moveTo>
                    <a:pt x="0" y="553811"/>
                  </a:moveTo>
                  <a:cubicBezTo>
                    <a:pt x="0" y="247950"/>
                    <a:pt x="262190" y="0"/>
                    <a:pt x="585618" y="0"/>
                  </a:cubicBezTo>
                  <a:cubicBezTo>
                    <a:pt x="909046" y="0"/>
                    <a:pt x="1171236" y="247950"/>
                    <a:pt x="1171236" y="553811"/>
                  </a:cubicBezTo>
                  <a:cubicBezTo>
                    <a:pt x="1171236" y="859672"/>
                    <a:pt x="909046" y="1107622"/>
                    <a:pt x="585618" y="1107622"/>
                  </a:cubicBezTo>
                  <a:cubicBezTo>
                    <a:pt x="262190" y="1107622"/>
                    <a:pt x="0" y="859672"/>
                    <a:pt x="0" y="553811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85494" tIns="176177" rIns="185494" bIns="17617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i="0" kern="1200" dirty="0" smtClean="0">
                  <a:solidFill>
                    <a:srgbClr val="333300"/>
                  </a:solidFill>
                </a:rPr>
                <a:t>Вандализм</a:t>
              </a:r>
              <a:r>
                <a:rPr lang="ru-RU" sz="1200" b="1" i="0" kern="1200" dirty="0" smtClean="0">
                  <a:solidFill>
                    <a:srgbClr val="333300"/>
                  </a:solidFill>
                </a:rPr>
                <a:t> 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b="0" i="0" kern="1200" dirty="0" smtClean="0">
                  <a:solidFill>
                    <a:srgbClr val="333300"/>
                  </a:solidFill>
                </a:rPr>
                <a:t>(порча неодушевленных предметов, разрушение памятников архитектуры, произведений искусства и др.)</a:t>
              </a:r>
              <a:endParaRPr lang="ru-RU" sz="800" kern="1200" dirty="0">
                <a:solidFill>
                  <a:srgbClr val="333300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23072" y="2859179"/>
              <a:ext cx="1444254" cy="1442919"/>
            </a:xfrm>
            <a:custGeom>
              <a:avLst/>
              <a:gdLst>
                <a:gd name="connsiteX0" fmla="*/ 0 w 1088648"/>
                <a:gd name="connsiteY0" fmla="*/ 559451 h 1118901"/>
                <a:gd name="connsiteX1" fmla="*/ 544324 w 1088648"/>
                <a:gd name="connsiteY1" fmla="*/ 0 h 1118901"/>
                <a:gd name="connsiteX2" fmla="*/ 1088648 w 1088648"/>
                <a:gd name="connsiteY2" fmla="*/ 559451 h 1118901"/>
                <a:gd name="connsiteX3" fmla="*/ 544324 w 1088648"/>
                <a:gd name="connsiteY3" fmla="*/ 1118902 h 1118901"/>
                <a:gd name="connsiteX4" fmla="*/ 0 w 1088648"/>
                <a:gd name="connsiteY4" fmla="*/ 559451 h 1118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8648" h="1118901">
                  <a:moveTo>
                    <a:pt x="0" y="559451"/>
                  </a:moveTo>
                  <a:cubicBezTo>
                    <a:pt x="0" y="250475"/>
                    <a:pt x="243702" y="0"/>
                    <a:pt x="544324" y="0"/>
                  </a:cubicBezTo>
                  <a:cubicBezTo>
                    <a:pt x="844946" y="0"/>
                    <a:pt x="1088648" y="250475"/>
                    <a:pt x="1088648" y="559451"/>
                  </a:cubicBezTo>
                  <a:cubicBezTo>
                    <a:pt x="1088648" y="868427"/>
                    <a:pt x="844946" y="1118902"/>
                    <a:pt x="544324" y="1118902"/>
                  </a:cubicBezTo>
                  <a:cubicBezTo>
                    <a:pt x="243702" y="1118902"/>
                    <a:pt x="0" y="868427"/>
                    <a:pt x="0" y="559451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73399" tIns="177829" rIns="173399" bIns="17782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i="0" kern="1200" dirty="0" smtClean="0">
                  <a:solidFill>
                    <a:srgbClr val="333300"/>
                  </a:solidFill>
                </a:rPr>
                <a:t>Экоцид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b="0" i="0" kern="1200" dirty="0" smtClean="0">
                  <a:solidFill>
                    <a:srgbClr val="333300"/>
                  </a:solidFill>
                </a:rPr>
                <a:t>(нанесение вреда объектам природы)</a:t>
              </a:r>
              <a:endParaRPr lang="ru-RU" sz="800" kern="1200" dirty="0">
                <a:solidFill>
                  <a:srgbClr val="333300"/>
                </a:solidFill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2279022" y="5489441"/>
              <a:ext cx="1327995" cy="1278359"/>
            </a:xfrm>
            <a:custGeom>
              <a:avLst/>
              <a:gdLst>
                <a:gd name="connsiteX0" fmla="*/ 0 w 1142859"/>
                <a:gd name="connsiteY0" fmla="*/ 564570 h 1129139"/>
                <a:gd name="connsiteX1" fmla="*/ 571430 w 1142859"/>
                <a:gd name="connsiteY1" fmla="*/ 0 h 1129139"/>
                <a:gd name="connsiteX2" fmla="*/ 1142860 w 1142859"/>
                <a:gd name="connsiteY2" fmla="*/ 564570 h 1129139"/>
                <a:gd name="connsiteX3" fmla="*/ 571430 w 1142859"/>
                <a:gd name="connsiteY3" fmla="*/ 1129140 h 1129139"/>
                <a:gd name="connsiteX4" fmla="*/ 0 w 1142859"/>
                <a:gd name="connsiteY4" fmla="*/ 564570 h 1129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2859" h="1129139">
                  <a:moveTo>
                    <a:pt x="0" y="564570"/>
                  </a:moveTo>
                  <a:cubicBezTo>
                    <a:pt x="0" y="252767"/>
                    <a:pt x="255838" y="0"/>
                    <a:pt x="571430" y="0"/>
                  </a:cubicBezTo>
                  <a:cubicBezTo>
                    <a:pt x="887022" y="0"/>
                    <a:pt x="1142860" y="252767"/>
                    <a:pt x="1142860" y="564570"/>
                  </a:cubicBezTo>
                  <a:cubicBezTo>
                    <a:pt x="1142860" y="876373"/>
                    <a:pt x="887022" y="1129140"/>
                    <a:pt x="571430" y="1129140"/>
                  </a:cubicBezTo>
                  <a:cubicBezTo>
                    <a:pt x="255838" y="1129140"/>
                    <a:pt x="0" y="876373"/>
                    <a:pt x="0" y="56457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81338" tIns="179329" rIns="181338" bIns="179329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i="0" kern="1200" dirty="0" smtClean="0">
                  <a:solidFill>
                    <a:srgbClr val="333300"/>
                  </a:solidFill>
                </a:rPr>
                <a:t>Сквернословие</a:t>
              </a:r>
              <a:endParaRPr lang="ru-RU" sz="1100" b="1" kern="1200" dirty="0">
                <a:solidFill>
                  <a:srgbClr val="333300"/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1558522" y="1774870"/>
              <a:ext cx="1562389" cy="1445798"/>
            </a:xfrm>
            <a:custGeom>
              <a:avLst/>
              <a:gdLst>
                <a:gd name="connsiteX0" fmla="*/ 0 w 1119247"/>
                <a:gd name="connsiteY0" fmla="*/ 544799 h 1089598"/>
                <a:gd name="connsiteX1" fmla="*/ 559624 w 1119247"/>
                <a:gd name="connsiteY1" fmla="*/ 0 h 1089598"/>
                <a:gd name="connsiteX2" fmla="*/ 1119248 w 1119247"/>
                <a:gd name="connsiteY2" fmla="*/ 544799 h 1089598"/>
                <a:gd name="connsiteX3" fmla="*/ 559624 w 1119247"/>
                <a:gd name="connsiteY3" fmla="*/ 1089598 h 1089598"/>
                <a:gd name="connsiteX4" fmla="*/ 0 w 1119247"/>
                <a:gd name="connsiteY4" fmla="*/ 544799 h 1089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247" h="1089598">
                  <a:moveTo>
                    <a:pt x="0" y="544799"/>
                  </a:moveTo>
                  <a:cubicBezTo>
                    <a:pt x="0" y="243915"/>
                    <a:pt x="250552" y="0"/>
                    <a:pt x="559624" y="0"/>
                  </a:cubicBezTo>
                  <a:cubicBezTo>
                    <a:pt x="868696" y="0"/>
                    <a:pt x="1119248" y="243915"/>
                    <a:pt x="1119248" y="544799"/>
                  </a:cubicBezTo>
                  <a:cubicBezTo>
                    <a:pt x="1119248" y="845683"/>
                    <a:pt x="868696" y="1089598"/>
                    <a:pt x="559624" y="1089598"/>
                  </a:cubicBezTo>
                  <a:cubicBezTo>
                    <a:pt x="250552" y="1089598"/>
                    <a:pt x="0" y="845683"/>
                    <a:pt x="0" y="54479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  <a:alpha val="88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176610" tIns="172268" rIns="176610" bIns="172268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b="1" i="0" kern="1200" dirty="0" smtClean="0">
                <a:solidFill>
                  <a:srgbClr val="333300"/>
                </a:solidFill>
              </a:endParaRPr>
            </a:p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i="0" kern="1200" dirty="0" smtClean="0">
                  <a:solidFill>
                    <a:srgbClr val="333300"/>
                  </a:solidFill>
                </a:rPr>
                <a:t>Намеренное нарушение социальных отношений </a:t>
              </a:r>
              <a:r>
                <a:rPr lang="ru-RU" sz="800" b="0" i="0" kern="1200" dirty="0" smtClean="0">
                  <a:solidFill>
                    <a:srgbClr val="333300"/>
                  </a:solidFill>
                </a:rPr>
                <a:t>(революционные действия, террористические акты, перевороты, протестные движения с агрессивными проявлениями, экстремизм)</a:t>
              </a:r>
              <a:endParaRPr lang="ru-RU" sz="800" kern="1200" dirty="0">
                <a:solidFill>
                  <a:srgbClr val="333300"/>
                </a:solidFill>
              </a:endParaRP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1992312" y="3198116"/>
              <a:ext cx="2212973" cy="2221488"/>
              <a:chOff x="-719357" y="4297176"/>
              <a:chExt cx="2212973" cy="2221488"/>
            </a:xfrm>
          </p:grpSpPr>
          <p:pic>
            <p:nvPicPr>
              <p:cNvPr id="40" name="Рисунок 3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432646" y="4558380"/>
                <a:ext cx="1536375" cy="1536375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4" name="Стрелка вверх 43"/>
              <p:cNvSpPr/>
              <p:nvPr/>
            </p:nvSpPr>
            <p:spPr>
              <a:xfrm rot="20340435">
                <a:off x="-128030" y="4297176"/>
                <a:ext cx="288200" cy="297068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5" name="Стрелка вверх 44"/>
              <p:cNvSpPr/>
              <p:nvPr/>
            </p:nvSpPr>
            <p:spPr>
              <a:xfrm rot="2480137">
                <a:off x="842814" y="4412925"/>
                <a:ext cx="259630" cy="359060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7" name="Стрелка вверх 46"/>
              <p:cNvSpPr/>
              <p:nvPr/>
            </p:nvSpPr>
            <p:spPr>
              <a:xfrm rot="5222494">
                <a:off x="1112852" y="5059884"/>
                <a:ext cx="343130" cy="418398"/>
              </a:xfrm>
              <a:prstGeom prst="upArrow">
                <a:avLst>
                  <a:gd name="adj1" fmla="val 50000"/>
                  <a:gd name="adj2" fmla="val 43798"/>
                </a:avLst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Стрелка вверх 47"/>
              <p:cNvSpPr/>
              <p:nvPr/>
            </p:nvSpPr>
            <p:spPr>
              <a:xfrm rot="7703937">
                <a:off x="972116" y="5796219"/>
                <a:ext cx="332806" cy="410729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9" name="Стрелка вверх 48"/>
              <p:cNvSpPr/>
              <p:nvPr/>
            </p:nvSpPr>
            <p:spPr>
              <a:xfrm rot="11194955">
                <a:off x="124918" y="6201363"/>
                <a:ext cx="294241" cy="317301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Стрелка вверх 50"/>
              <p:cNvSpPr/>
              <p:nvPr/>
            </p:nvSpPr>
            <p:spPr>
              <a:xfrm rot="17621413">
                <a:off x="-685607" y="4918390"/>
                <a:ext cx="297172" cy="364671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2" name="Стрелка вверх 51"/>
              <p:cNvSpPr/>
              <p:nvPr/>
            </p:nvSpPr>
            <p:spPr>
              <a:xfrm rot="14579248">
                <a:off x="-635973" y="5734972"/>
                <a:ext cx="340405" cy="408298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4" name="Группа 13"/>
          <p:cNvGrpSpPr/>
          <p:nvPr/>
        </p:nvGrpSpPr>
        <p:grpSpPr>
          <a:xfrm>
            <a:off x="911745" y="7405849"/>
            <a:ext cx="4844938" cy="4411361"/>
            <a:chOff x="1248249" y="7424358"/>
            <a:chExt cx="4844938" cy="4411361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1248249" y="7424358"/>
              <a:ext cx="4844938" cy="4411361"/>
              <a:chOff x="4199487" y="8038026"/>
              <a:chExt cx="4201093" cy="3760286"/>
            </a:xfrm>
          </p:grpSpPr>
          <p:sp>
            <p:nvSpPr>
              <p:cNvPr id="32" name="Полилиния 31"/>
              <p:cNvSpPr/>
              <p:nvPr/>
            </p:nvSpPr>
            <p:spPr>
              <a:xfrm>
                <a:off x="4603570" y="8429605"/>
                <a:ext cx="3304228" cy="3239151"/>
              </a:xfrm>
              <a:custGeom>
                <a:avLst/>
                <a:gdLst>
                  <a:gd name="connsiteX0" fmla="*/ 0 w 2764824"/>
                  <a:gd name="connsiteY0" fmla="*/ 1387154 h 2774308"/>
                  <a:gd name="connsiteX1" fmla="*/ 1382412 w 2764824"/>
                  <a:gd name="connsiteY1" fmla="*/ 0 h 2774308"/>
                  <a:gd name="connsiteX2" fmla="*/ 2764824 w 2764824"/>
                  <a:gd name="connsiteY2" fmla="*/ 1387154 h 2774308"/>
                  <a:gd name="connsiteX3" fmla="*/ 1382412 w 2764824"/>
                  <a:gd name="connsiteY3" fmla="*/ 2774308 h 2774308"/>
                  <a:gd name="connsiteX4" fmla="*/ 0 w 2764824"/>
                  <a:gd name="connsiteY4" fmla="*/ 1387154 h 2774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4824" h="2774308">
                    <a:moveTo>
                      <a:pt x="0" y="1387154"/>
                    </a:moveTo>
                    <a:cubicBezTo>
                      <a:pt x="0" y="621050"/>
                      <a:pt x="618927" y="0"/>
                      <a:pt x="1382412" y="0"/>
                    </a:cubicBezTo>
                    <a:cubicBezTo>
                      <a:pt x="2145897" y="0"/>
                      <a:pt x="2764824" y="621050"/>
                      <a:pt x="2764824" y="1387154"/>
                    </a:cubicBezTo>
                    <a:cubicBezTo>
                      <a:pt x="2764824" y="2153258"/>
                      <a:pt x="2145897" y="2774308"/>
                      <a:pt x="1382412" y="2774308"/>
                    </a:cubicBezTo>
                    <a:cubicBezTo>
                      <a:pt x="618927" y="2774308"/>
                      <a:pt x="0" y="2153258"/>
                      <a:pt x="0" y="1387154"/>
                    </a:cubicBezTo>
                    <a:close/>
                  </a:path>
                </a:pathLst>
              </a:custGeom>
              <a:no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441729" tIns="443118" rIns="441729" bIns="443118" numCol="1" spcCol="1270" anchor="ctr" anchorCtr="0">
                <a:noAutofit/>
              </a:bodyPr>
              <a:lstStyle/>
              <a:p>
                <a:pPr lvl="0" algn="ctr" defTabSz="1289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900" kern="1200" dirty="0"/>
              </a:p>
            </p:txBody>
          </p:sp>
          <p:sp>
            <p:nvSpPr>
              <p:cNvPr id="33" name="Полилиния 32"/>
              <p:cNvSpPr/>
              <p:nvPr/>
            </p:nvSpPr>
            <p:spPr>
              <a:xfrm>
                <a:off x="4199487" y="8703912"/>
                <a:ext cx="1150297" cy="1142289"/>
              </a:xfrm>
              <a:custGeom>
                <a:avLst/>
                <a:gdLst>
                  <a:gd name="connsiteX0" fmla="*/ 0 w 876597"/>
                  <a:gd name="connsiteY0" fmla="*/ 438299 h 876597"/>
                  <a:gd name="connsiteX1" fmla="*/ 438299 w 876597"/>
                  <a:gd name="connsiteY1" fmla="*/ 0 h 876597"/>
                  <a:gd name="connsiteX2" fmla="*/ 876598 w 876597"/>
                  <a:gd name="connsiteY2" fmla="*/ 438299 h 876597"/>
                  <a:gd name="connsiteX3" fmla="*/ 438299 w 876597"/>
                  <a:gd name="connsiteY3" fmla="*/ 876598 h 876597"/>
                  <a:gd name="connsiteX4" fmla="*/ 0 w 876597"/>
                  <a:gd name="connsiteY4" fmla="*/ 438299 h 876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6597" h="876597">
                    <a:moveTo>
                      <a:pt x="0" y="438299"/>
                    </a:moveTo>
                    <a:cubicBezTo>
                      <a:pt x="0" y="196233"/>
                      <a:pt x="196233" y="0"/>
                      <a:pt x="438299" y="0"/>
                    </a:cubicBezTo>
                    <a:cubicBezTo>
                      <a:pt x="680365" y="0"/>
                      <a:pt x="876598" y="196233"/>
                      <a:pt x="876598" y="438299"/>
                    </a:cubicBezTo>
                    <a:cubicBezTo>
                      <a:pt x="876598" y="680365"/>
                      <a:pt x="680365" y="876598"/>
                      <a:pt x="438299" y="876598"/>
                    </a:cubicBezTo>
                    <a:cubicBezTo>
                      <a:pt x="196233" y="876598"/>
                      <a:pt x="0" y="680365"/>
                      <a:pt x="0" y="438299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  <a:alpha val="88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134725" tIns="134725" rIns="134725" bIns="134725" numCol="1" spcCol="1270" anchor="ctr" anchorCtr="0">
                <a:noAutofit/>
              </a:bodyPr>
              <a:lstStyle/>
              <a:p>
                <a:pPr lvl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000" b="1" dirty="0">
                    <a:solidFill>
                      <a:srgbClr val="333300"/>
                    </a:solidFill>
                  </a:rPr>
                  <a:t>Д</a:t>
                </a: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ействия с риском</a:t>
                </a:r>
                <a:r>
                  <a:rPr lang="ru-RU" sz="1000" b="1" dirty="0">
                    <a:solidFill>
                      <a:srgbClr val="333300"/>
                    </a:solidFill>
                  </a:rPr>
                  <a:t> </a:t>
                </a: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для жизни и (или) здоровья</a:t>
                </a:r>
              </a:p>
              <a:p>
                <a:pPr lvl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900" b="0" i="0" kern="1200" dirty="0" smtClean="0">
                    <a:solidFill>
                      <a:srgbClr val="333300"/>
                    </a:solidFill>
                  </a:rPr>
                  <a:t> (</a:t>
                </a:r>
                <a:r>
                  <a:rPr lang="ru-RU" sz="900" b="0" i="0" kern="1200" dirty="0" err="1" smtClean="0">
                    <a:solidFill>
                      <a:srgbClr val="333300"/>
                    </a:solidFill>
                  </a:rPr>
                  <a:t>паркур</a:t>
                </a:r>
                <a:r>
                  <a:rPr lang="ru-RU" sz="900" b="0" i="0" kern="1200" dirty="0" smtClean="0">
                    <a:solidFill>
                      <a:srgbClr val="333300"/>
                    </a:solidFill>
                  </a:rPr>
                  <a:t>, </a:t>
                </a:r>
                <a:r>
                  <a:rPr lang="ru-RU" sz="900" b="0" i="0" kern="1200" dirty="0" err="1" smtClean="0">
                    <a:solidFill>
                      <a:srgbClr val="333300"/>
                    </a:solidFill>
                  </a:rPr>
                  <a:t>зацепинг</a:t>
                </a:r>
                <a:r>
                  <a:rPr lang="ru-RU" sz="900" b="0" i="0" kern="1200" dirty="0" smtClean="0">
                    <a:solidFill>
                      <a:srgbClr val="333300"/>
                    </a:solidFill>
                  </a:rPr>
                  <a:t> и иные)</a:t>
                </a:r>
                <a:endParaRPr lang="ru-RU" sz="900" kern="1200" dirty="0">
                  <a:solidFill>
                    <a:srgbClr val="333300"/>
                  </a:solidFill>
                </a:endParaRPr>
              </a:p>
            </p:txBody>
          </p:sp>
          <p:sp>
            <p:nvSpPr>
              <p:cNvPr id="35" name="Полилиния 34"/>
              <p:cNvSpPr/>
              <p:nvPr/>
            </p:nvSpPr>
            <p:spPr>
              <a:xfrm>
                <a:off x="7268476" y="9071928"/>
                <a:ext cx="1132104" cy="1073292"/>
              </a:xfrm>
              <a:custGeom>
                <a:avLst/>
                <a:gdLst>
                  <a:gd name="connsiteX0" fmla="*/ 0 w 876597"/>
                  <a:gd name="connsiteY0" fmla="*/ 438299 h 876597"/>
                  <a:gd name="connsiteX1" fmla="*/ 438299 w 876597"/>
                  <a:gd name="connsiteY1" fmla="*/ 0 h 876597"/>
                  <a:gd name="connsiteX2" fmla="*/ 876598 w 876597"/>
                  <a:gd name="connsiteY2" fmla="*/ 438299 h 876597"/>
                  <a:gd name="connsiteX3" fmla="*/ 438299 w 876597"/>
                  <a:gd name="connsiteY3" fmla="*/ 876598 h 876597"/>
                  <a:gd name="connsiteX4" fmla="*/ 0 w 876597"/>
                  <a:gd name="connsiteY4" fmla="*/ 438299 h 876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6597" h="876597">
                    <a:moveTo>
                      <a:pt x="0" y="438299"/>
                    </a:moveTo>
                    <a:cubicBezTo>
                      <a:pt x="0" y="196233"/>
                      <a:pt x="196233" y="0"/>
                      <a:pt x="438299" y="0"/>
                    </a:cubicBezTo>
                    <a:cubicBezTo>
                      <a:pt x="680365" y="0"/>
                      <a:pt x="876598" y="196233"/>
                      <a:pt x="876598" y="438299"/>
                    </a:cubicBezTo>
                    <a:cubicBezTo>
                      <a:pt x="876598" y="680365"/>
                      <a:pt x="680365" y="876598"/>
                      <a:pt x="438299" y="876598"/>
                    </a:cubicBezTo>
                    <a:cubicBezTo>
                      <a:pt x="196233" y="876598"/>
                      <a:pt x="0" y="680365"/>
                      <a:pt x="0" y="438299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  <a:alpha val="88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134725" tIns="134725" rIns="134725" bIns="134725" numCol="1" spcCol="1270" anchor="ctr" anchorCtr="0">
                <a:noAutofit/>
              </a:bodyPr>
              <a:lstStyle/>
              <a:p>
                <a:pPr lvl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Употребление алкоголя, наркотиков, психоактивных</a:t>
                </a:r>
                <a:r>
                  <a:rPr lang="ru-RU" sz="1000" b="1" dirty="0">
                    <a:solidFill>
                      <a:srgbClr val="333300"/>
                    </a:solidFill>
                  </a:rPr>
                  <a:t> </a:t>
                </a:r>
                <a:r>
                  <a:rPr lang="ru-RU" sz="1000" b="1" dirty="0" smtClean="0">
                    <a:solidFill>
                      <a:srgbClr val="333300"/>
                    </a:solidFill>
                  </a:rPr>
                  <a:t>в</a:t>
                </a: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еществ</a:t>
                </a:r>
                <a:endParaRPr lang="ru-RU" sz="1000" b="1" kern="1200" dirty="0">
                  <a:solidFill>
                    <a:srgbClr val="333300"/>
                  </a:solidFill>
                </a:endParaRPr>
              </a:p>
            </p:txBody>
          </p:sp>
          <p:sp>
            <p:nvSpPr>
              <p:cNvPr id="36" name="Полилиния 35"/>
              <p:cNvSpPr/>
              <p:nvPr/>
            </p:nvSpPr>
            <p:spPr>
              <a:xfrm>
                <a:off x="5807929" y="8038026"/>
                <a:ext cx="1139394" cy="1033491"/>
              </a:xfrm>
              <a:custGeom>
                <a:avLst/>
                <a:gdLst>
                  <a:gd name="connsiteX0" fmla="*/ 0 w 876597"/>
                  <a:gd name="connsiteY0" fmla="*/ 438299 h 876597"/>
                  <a:gd name="connsiteX1" fmla="*/ 438299 w 876597"/>
                  <a:gd name="connsiteY1" fmla="*/ 0 h 876597"/>
                  <a:gd name="connsiteX2" fmla="*/ 876598 w 876597"/>
                  <a:gd name="connsiteY2" fmla="*/ 438299 h 876597"/>
                  <a:gd name="connsiteX3" fmla="*/ 438299 w 876597"/>
                  <a:gd name="connsiteY3" fmla="*/ 876598 h 876597"/>
                  <a:gd name="connsiteX4" fmla="*/ 0 w 876597"/>
                  <a:gd name="connsiteY4" fmla="*/ 438299 h 876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6597" h="876597">
                    <a:moveTo>
                      <a:pt x="0" y="438299"/>
                    </a:moveTo>
                    <a:cubicBezTo>
                      <a:pt x="0" y="196233"/>
                      <a:pt x="196233" y="0"/>
                      <a:pt x="438299" y="0"/>
                    </a:cubicBezTo>
                    <a:cubicBezTo>
                      <a:pt x="680365" y="0"/>
                      <a:pt x="876598" y="196233"/>
                      <a:pt x="876598" y="438299"/>
                    </a:cubicBezTo>
                    <a:cubicBezTo>
                      <a:pt x="876598" y="680365"/>
                      <a:pt x="680365" y="876598"/>
                      <a:pt x="438299" y="876598"/>
                    </a:cubicBezTo>
                    <a:cubicBezTo>
                      <a:pt x="196233" y="876598"/>
                      <a:pt x="0" y="680365"/>
                      <a:pt x="0" y="438299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  <a:alpha val="88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134725" tIns="134725" rIns="134725" bIns="134725" numCol="1" spcCol="1270" anchor="ctr" anchorCtr="0">
                <a:noAutofit/>
              </a:bodyPr>
              <a:lstStyle/>
              <a:p>
                <a:pPr lvl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000" b="1" dirty="0" smtClean="0">
                    <a:solidFill>
                      <a:srgbClr val="333300"/>
                    </a:solidFill>
                  </a:rPr>
                  <a:t>Ч</a:t>
                </a: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резмерное</a:t>
                </a:r>
                <a:r>
                  <a:rPr lang="ru-RU" sz="1000" b="1" dirty="0">
                    <a:solidFill>
                      <a:srgbClr val="333300"/>
                    </a:solidFill>
                  </a:rPr>
                  <a:t> </a:t>
                </a: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видоизменение</a:t>
                </a:r>
                <a:r>
                  <a:rPr lang="ru-RU" sz="1000" b="1" dirty="0">
                    <a:solidFill>
                      <a:srgbClr val="333300"/>
                    </a:solidFill>
                  </a:rPr>
                  <a:t> </a:t>
                </a: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собственного</a:t>
                </a:r>
                <a:r>
                  <a:rPr lang="ru-RU" sz="1000" b="1" dirty="0">
                    <a:solidFill>
                      <a:srgbClr val="333300"/>
                    </a:solidFill>
                  </a:rPr>
                  <a:t> </a:t>
                </a: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тела</a:t>
                </a:r>
              </a:p>
              <a:p>
                <a:pPr lvl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900" b="0" i="0" kern="1200" dirty="0" smtClean="0">
                    <a:solidFill>
                      <a:srgbClr val="333300"/>
                    </a:solidFill>
                  </a:rPr>
                  <a:t>(татуировки, </a:t>
                </a:r>
                <a:r>
                  <a:rPr lang="ru-RU" sz="900" b="0" i="0" kern="1200" dirty="0" err="1" smtClean="0">
                    <a:solidFill>
                      <a:srgbClr val="333300"/>
                    </a:solidFill>
                  </a:rPr>
                  <a:t>шрамирование</a:t>
                </a:r>
                <a:r>
                  <a:rPr lang="ru-RU" sz="900" b="0" i="0" kern="1200" dirty="0" smtClean="0">
                    <a:solidFill>
                      <a:srgbClr val="333300"/>
                    </a:solidFill>
                  </a:rPr>
                  <a:t>, пирсинг)</a:t>
                </a:r>
                <a:endParaRPr lang="ru-RU" sz="900" kern="1200" dirty="0">
                  <a:solidFill>
                    <a:srgbClr val="333300"/>
                  </a:solidFill>
                </a:endParaRPr>
              </a:p>
            </p:txBody>
          </p:sp>
          <p:sp>
            <p:nvSpPr>
              <p:cNvPr id="37" name="Полилиния 36"/>
              <p:cNvSpPr/>
              <p:nvPr/>
            </p:nvSpPr>
            <p:spPr>
              <a:xfrm>
                <a:off x="6582163" y="10695343"/>
                <a:ext cx="1164096" cy="1102969"/>
              </a:xfrm>
              <a:custGeom>
                <a:avLst/>
                <a:gdLst>
                  <a:gd name="connsiteX0" fmla="*/ 0 w 876597"/>
                  <a:gd name="connsiteY0" fmla="*/ 438299 h 876597"/>
                  <a:gd name="connsiteX1" fmla="*/ 438299 w 876597"/>
                  <a:gd name="connsiteY1" fmla="*/ 0 h 876597"/>
                  <a:gd name="connsiteX2" fmla="*/ 876598 w 876597"/>
                  <a:gd name="connsiteY2" fmla="*/ 438299 h 876597"/>
                  <a:gd name="connsiteX3" fmla="*/ 438299 w 876597"/>
                  <a:gd name="connsiteY3" fmla="*/ 876598 h 876597"/>
                  <a:gd name="connsiteX4" fmla="*/ 0 w 876597"/>
                  <a:gd name="connsiteY4" fmla="*/ 438299 h 876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6597" h="876597">
                    <a:moveTo>
                      <a:pt x="0" y="438299"/>
                    </a:moveTo>
                    <a:cubicBezTo>
                      <a:pt x="0" y="196233"/>
                      <a:pt x="196233" y="0"/>
                      <a:pt x="438299" y="0"/>
                    </a:cubicBezTo>
                    <a:cubicBezTo>
                      <a:pt x="680365" y="0"/>
                      <a:pt x="876598" y="196233"/>
                      <a:pt x="876598" y="438299"/>
                    </a:cubicBezTo>
                    <a:cubicBezTo>
                      <a:pt x="876598" y="680365"/>
                      <a:pt x="680365" y="876598"/>
                      <a:pt x="438299" y="876598"/>
                    </a:cubicBezTo>
                    <a:cubicBezTo>
                      <a:pt x="196233" y="876598"/>
                      <a:pt x="0" y="680365"/>
                      <a:pt x="0" y="438299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  <a:alpha val="88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134725" tIns="134725" rIns="134725" bIns="134725" numCol="1" spcCol="1270" anchor="ctr" anchorCtr="0">
                <a:noAutofit/>
              </a:bodyPr>
              <a:lstStyle/>
              <a:p>
                <a:pPr lvl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000" b="1" dirty="0">
                    <a:solidFill>
                      <a:srgbClr val="333300"/>
                    </a:solidFill>
                  </a:rPr>
                  <a:t>И</a:t>
                </a: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нтернет-зависимость, патологическая</a:t>
                </a:r>
                <a:r>
                  <a:rPr lang="ru-RU" sz="1000" b="1" dirty="0" smtClean="0">
                    <a:solidFill>
                      <a:srgbClr val="333300"/>
                    </a:solidFill>
                  </a:rPr>
                  <a:t> </a:t>
                </a: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страсть</a:t>
                </a:r>
                <a:r>
                  <a:rPr lang="ru-RU" sz="1000" b="1" dirty="0">
                    <a:solidFill>
                      <a:srgbClr val="333300"/>
                    </a:solidFill>
                  </a:rPr>
                  <a:t> </a:t>
                </a: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к азартным играм</a:t>
                </a:r>
                <a:endParaRPr lang="ru-RU" sz="1000" b="1" kern="1200" dirty="0">
                  <a:solidFill>
                    <a:srgbClr val="333300"/>
                  </a:solidFill>
                </a:endParaRPr>
              </a:p>
            </p:txBody>
          </p:sp>
          <p:sp>
            <p:nvSpPr>
              <p:cNvPr id="38" name="Полилиния 37"/>
              <p:cNvSpPr/>
              <p:nvPr/>
            </p:nvSpPr>
            <p:spPr>
              <a:xfrm>
                <a:off x="4367438" y="10416127"/>
                <a:ext cx="1177974" cy="1150691"/>
              </a:xfrm>
              <a:custGeom>
                <a:avLst/>
                <a:gdLst>
                  <a:gd name="connsiteX0" fmla="*/ 0 w 876597"/>
                  <a:gd name="connsiteY0" fmla="*/ 438299 h 876597"/>
                  <a:gd name="connsiteX1" fmla="*/ 438299 w 876597"/>
                  <a:gd name="connsiteY1" fmla="*/ 0 h 876597"/>
                  <a:gd name="connsiteX2" fmla="*/ 876598 w 876597"/>
                  <a:gd name="connsiteY2" fmla="*/ 438299 h 876597"/>
                  <a:gd name="connsiteX3" fmla="*/ 438299 w 876597"/>
                  <a:gd name="connsiteY3" fmla="*/ 876598 h 876597"/>
                  <a:gd name="connsiteX4" fmla="*/ 0 w 876597"/>
                  <a:gd name="connsiteY4" fmla="*/ 438299 h 876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76597" h="876597">
                    <a:moveTo>
                      <a:pt x="0" y="438299"/>
                    </a:moveTo>
                    <a:cubicBezTo>
                      <a:pt x="0" y="196233"/>
                      <a:pt x="196233" y="0"/>
                      <a:pt x="438299" y="0"/>
                    </a:cubicBezTo>
                    <a:cubicBezTo>
                      <a:pt x="680365" y="0"/>
                      <a:pt x="876598" y="196233"/>
                      <a:pt x="876598" y="438299"/>
                    </a:cubicBezTo>
                    <a:cubicBezTo>
                      <a:pt x="876598" y="680365"/>
                      <a:pt x="680365" y="876598"/>
                      <a:pt x="438299" y="876598"/>
                    </a:cubicBezTo>
                    <a:cubicBezTo>
                      <a:pt x="196233" y="876598"/>
                      <a:pt x="0" y="680365"/>
                      <a:pt x="0" y="438299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  <a:alpha val="88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134725" tIns="134725" rIns="134725" bIns="134725" numCol="1" spcCol="1270" anchor="ctr" anchorCtr="0">
                <a:noAutofit/>
              </a:bodyPr>
              <a:lstStyle/>
              <a:p>
                <a:pPr lvl="0" algn="ctr" defTabSz="222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000" b="1" i="0" kern="1200" dirty="0" smtClean="0">
                    <a:solidFill>
                      <a:srgbClr val="333300"/>
                    </a:solidFill>
                  </a:rPr>
                  <a:t>Суицидальное поведение, суицид</a:t>
                </a:r>
                <a:endParaRPr lang="ru-RU" sz="1000" b="1" kern="1200" dirty="0">
                  <a:solidFill>
                    <a:srgbClr val="333300"/>
                  </a:solidFill>
                </a:endParaRPr>
              </a:p>
            </p:txBody>
          </p:sp>
        </p:grpSp>
        <p:grpSp>
          <p:nvGrpSpPr>
            <p:cNvPr id="4" name="Группа 3"/>
            <p:cNvGrpSpPr/>
            <p:nvPr/>
          </p:nvGrpSpPr>
          <p:grpSpPr>
            <a:xfrm>
              <a:off x="2672579" y="8675163"/>
              <a:ext cx="2001048" cy="1963508"/>
              <a:chOff x="4132364" y="7005121"/>
              <a:chExt cx="2001048" cy="1963508"/>
            </a:xfrm>
          </p:grpSpPr>
          <p:pic>
            <p:nvPicPr>
              <p:cNvPr id="42" name="Рисунок 4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32657" y="7445538"/>
                <a:ext cx="1285077" cy="1285077"/>
              </a:xfrm>
              <a:prstGeom prst="rect">
                <a:avLst/>
              </a:prstGeom>
            </p:spPr>
          </p:pic>
          <p:sp>
            <p:nvSpPr>
              <p:cNvPr id="54" name="Стрелка вверх 53"/>
              <p:cNvSpPr/>
              <p:nvPr/>
            </p:nvSpPr>
            <p:spPr>
              <a:xfrm rot="17855163">
                <a:off x="4161277" y="7442503"/>
                <a:ext cx="321232" cy="379058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Стрелка вверх 54"/>
              <p:cNvSpPr/>
              <p:nvPr/>
            </p:nvSpPr>
            <p:spPr>
              <a:xfrm rot="14438507">
                <a:off x="4223145" y="8416834"/>
                <a:ext cx="304254" cy="411760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Стрелка вверх 56"/>
              <p:cNvSpPr/>
              <p:nvPr/>
            </p:nvSpPr>
            <p:spPr>
              <a:xfrm rot="8074937">
                <a:off x="5429460" y="8600795"/>
                <a:ext cx="349429" cy="386240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Стрелка вверх 57"/>
              <p:cNvSpPr/>
              <p:nvPr/>
            </p:nvSpPr>
            <p:spPr>
              <a:xfrm rot="4642928">
                <a:off x="5748230" y="7626493"/>
                <a:ext cx="342888" cy="427476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Стрелка вверх 59"/>
              <p:cNvSpPr/>
              <p:nvPr/>
            </p:nvSpPr>
            <p:spPr>
              <a:xfrm>
                <a:off x="5000681" y="7005121"/>
                <a:ext cx="339780" cy="390095"/>
              </a:xfrm>
              <a:prstGeom prst="up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63" name="Прямоугольник 62"/>
          <p:cNvSpPr/>
          <p:nvPr/>
        </p:nvSpPr>
        <p:spPr>
          <a:xfrm>
            <a:off x="1003891" y="1120333"/>
            <a:ext cx="45583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 отношению к окружающей среде 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795720" y="6858254"/>
            <a:ext cx="4956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 отношению к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себе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003891" y="1489665"/>
            <a:ext cx="4558351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1784689" y="7226502"/>
            <a:ext cx="2968931" cy="108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25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Заголовок 62"/>
          <p:cNvSpPr txBox="1">
            <a:spLocks noGrp="1"/>
          </p:cNvSpPr>
          <p:nvPr>
            <p:ph type="title"/>
          </p:nvPr>
        </p:nvSpPr>
        <p:spPr>
          <a:xfrm>
            <a:off x="0" y="442186"/>
            <a:ext cx="6858000" cy="4801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Типы деструктивного поведения</a:t>
            </a:r>
            <a:endParaRPr lang="ru-RU" sz="2800" dirty="0"/>
          </a:p>
        </p:txBody>
      </p:sp>
      <p:grpSp>
        <p:nvGrpSpPr>
          <p:cNvPr id="91" name="Группа 90"/>
          <p:cNvGrpSpPr/>
          <p:nvPr/>
        </p:nvGrpSpPr>
        <p:grpSpPr>
          <a:xfrm>
            <a:off x="482600" y="1467250"/>
            <a:ext cx="5892799" cy="9803503"/>
            <a:chOff x="737419" y="1883836"/>
            <a:chExt cx="5384529" cy="5446681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880264" y="2933935"/>
              <a:ext cx="5241684" cy="5724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000" b="1" dirty="0" smtClean="0">
                  <a:solidFill>
                    <a:srgbClr val="333300"/>
                  </a:solidFill>
                </a:rPr>
                <a:t>Аддитивный</a:t>
              </a:r>
              <a:r>
                <a:rPr lang="ru-RU" sz="2000" dirty="0" smtClean="0">
                  <a:solidFill>
                    <a:srgbClr val="333300"/>
                  </a:solidFill>
                </a:rPr>
                <a:t> </a:t>
              </a:r>
              <a:r>
                <a:rPr lang="ru-RU" sz="2000" dirty="0">
                  <a:solidFill>
                    <a:srgbClr val="333300"/>
                  </a:solidFill>
                </a:rPr>
                <a:t>(стремление к уходу от реальности с </a:t>
              </a:r>
              <a:r>
                <a:rPr lang="ru-RU" sz="2000" dirty="0" smtClean="0">
                  <a:solidFill>
                    <a:srgbClr val="333300"/>
                  </a:solidFill>
                </a:rPr>
                <a:t>помощью одурманивающих веществ)</a:t>
              </a:r>
              <a:endParaRPr lang="ru-RU" sz="2000" dirty="0">
                <a:solidFill>
                  <a:srgbClr val="333300"/>
                </a:solidFill>
              </a:endParaRP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880264" y="1888400"/>
              <a:ext cx="5241684" cy="9554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000" b="1" dirty="0">
                  <a:solidFill>
                    <a:srgbClr val="333300"/>
                  </a:solidFill>
                </a:rPr>
                <a:t>А</a:t>
              </a:r>
              <a:r>
                <a:rPr lang="ru-RU" sz="2000" b="1" dirty="0" smtClean="0">
                  <a:solidFill>
                    <a:srgbClr val="333300"/>
                  </a:solidFill>
                </a:rPr>
                <a:t>нтисоциальный</a:t>
              </a:r>
              <a:r>
                <a:rPr lang="ru-RU" sz="2000" dirty="0" smtClean="0">
                  <a:solidFill>
                    <a:srgbClr val="333300"/>
                  </a:solidFill>
                </a:rPr>
                <a:t> </a:t>
              </a:r>
              <a:r>
                <a:rPr lang="ru-RU" sz="2000" dirty="0">
                  <a:solidFill>
                    <a:srgbClr val="333300"/>
                  </a:solidFill>
                </a:rPr>
                <a:t>(против </a:t>
              </a:r>
              <a:r>
                <a:rPr lang="ru-RU" sz="2000" dirty="0" smtClean="0">
                  <a:solidFill>
                    <a:srgbClr val="333300"/>
                  </a:solidFill>
                </a:rPr>
                <a:t>социума; противоправное поведение, не соответствующее этике </a:t>
              </a:r>
              <a:r>
                <a:rPr lang="ru-RU" sz="2000" dirty="0">
                  <a:solidFill>
                    <a:srgbClr val="333300"/>
                  </a:solidFill>
                </a:rPr>
                <a:t>и </a:t>
              </a:r>
              <a:r>
                <a:rPr lang="ru-RU" sz="2000" dirty="0" smtClean="0">
                  <a:solidFill>
                    <a:srgbClr val="333300"/>
                  </a:solidFill>
                </a:rPr>
                <a:t>нормам морали современного общества)</a:t>
              </a:r>
              <a:endParaRPr lang="ru-RU" sz="2000" dirty="0">
                <a:solidFill>
                  <a:srgbClr val="3333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37419" y="3746090"/>
              <a:ext cx="2691581" cy="1017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>
              <a:off x="811634" y="1883836"/>
              <a:ext cx="0" cy="960040"/>
            </a:xfrm>
            <a:prstGeom prst="line">
              <a:avLst/>
            </a:prstGeom>
            <a:ln w="793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>
              <a:off x="808039" y="2937299"/>
              <a:ext cx="0" cy="56909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>
              <a:off x="808039" y="3596448"/>
              <a:ext cx="0" cy="993963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/>
            <p:nvPr/>
          </p:nvCxnSpPr>
          <p:spPr>
            <a:xfrm>
              <a:off x="808039" y="4683833"/>
              <a:ext cx="0" cy="56909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>
              <a:off x="812626" y="5342981"/>
              <a:ext cx="0" cy="56909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 flipH="1">
              <a:off x="800525" y="6002129"/>
              <a:ext cx="7514" cy="662512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811634" y="6758063"/>
              <a:ext cx="0" cy="569090"/>
            </a:xfrm>
            <a:prstGeom prst="line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Прямоугольник 84"/>
            <p:cNvSpPr/>
            <p:nvPr/>
          </p:nvSpPr>
          <p:spPr>
            <a:xfrm>
              <a:off x="880264" y="3596448"/>
              <a:ext cx="5241684" cy="99396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>
                  <a:solidFill>
                    <a:srgbClr val="333300"/>
                  </a:solidFill>
                </a:rPr>
                <a:t>С</a:t>
              </a:r>
              <a:r>
                <a:rPr lang="ru-RU" b="1" dirty="0" smtClean="0">
                  <a:solidFill>
                    <a:srgbClr val="333300"/>
                  </a:solidFill>
                </a:rPr>
                <a:t>уицидный</a:t>
              </a:r>
              <a:r>
                <a:rPr lang="ru-RU" dirty="0" smtClean="0">
                  <a:solidFill>
                    <a:srgbClr val="333300"/>
                  </a:solidFill>
                </a:rPr>
                <a:t> </a:t>
              </a:r>
              <a:r>
                <a:rPr lang="ru-RU" dirty="0">
                  <a:solidFill>
                    <a:srgbClr val="333300"/>
                  </a:solidFill>
                </a:rPr>
                <a:t>(самодеструкция; склонность к </a:t>
              </a:r>
              <a:r>
                <a:rPr lang="ru-RU" dirty="0" smtClean="0">
                  <a:solidFill>
                    <a:srgbClr val="333300"/>
                  </a:solidFill>
                </a:rPr>
                <a:t>суицидальным действиям</a:t>
              </a:r>
              <a:r>
                <a:rPr lang="ru-RU" dirty="0">
                  <a:solidFill>
                    <a:srgbClr val="333300"/>
                  </a:solidFill>
                </a:rPr>
                <a:t>, обусловленная изоляцией от </a:t>
              </a:r>
              <a:r>
                <a:rPr lang="ru-RU" dirty="0" smtClean="0">
                  <a:solidFill>
                    <a:srgbClr val="333300"/>
                  </a:solidFill>
                </a:rPr>
                <a:t>общества, беспомощностью (физической, правовой</a:t>
              </a:r>
              <a:r>
                <a:rPr lang="ru-RU" dirty="0">
                  <a:solidFill>
                    <a:srgbClr val="333300"/>
                  </a:solidFill>
                </a:rPr>
                <a:t>, </a:t>
              </a:r>
              <a:r>
                <a:rPr lang="ru-RU" dirty="0" smtClean="0">
                  <a:solidFill>
                    <a:srgbClr val="333300"/>
                  </a:solidFill>
                </a:rPr>
                <a:t>интеллектуальной), неверием </a:t>
              </a:r>
              <a:r>
                <a:rPr lang="ru-RU" dirty="0">
                  <a:solidFill>
                    <a:srgbClr val="333300"/>
                  </a:solidFill>
                </a:rPr>
                <a:t>в </a:t>
              </a:r>
              <a:r>
                <a:rPr lang="ru-RU" dirty="0" smtClean="0">
                  <a:solidFill>
                    <a:srgbClr val="333300"/>
                  </a:solidFill>
                </a:rPr>
                <a:t>будущее, потерей собственной независимости)</a:t>
              </a:r>
              <a:endParaRPr lang="ru-RU" dirty="0">
                <a:solidFill>
                  <a:srgbClr val="333300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874182" y="4680469"/>
              <a:ext cx="5241684" cy="5724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>
                  <a:solidFill>
                    <a:srgbClr val="333300"/>
                  </a:solidFill>
                </a:rPr>
                <a:t>Ф</a:t>
              </a:r>
              <a:r>
                <a:rPr lang="ru-RU" b="1" dirty="0" smtClean="0">
                  <a:solidFill>
                    <a:srgbClr val="333300"/>
                  </a:solidFill>
                </a:rPr>
                <a:t>анатический </a:t>
              </a:r>
              <a:r>
                <a:rPr lang="ru-RU" dirty="0">
                  <a:solidFill>
                    <a:srgbClr val="333300"/>
                  </a:solidFill>
                </a:rPr>
                <a:t>(результат фанатического </a:t>
              </a:r>
              <a:r>
                <a:rPr lang="ru-RU" dirty="0" smtClean="0">
                  <a:solidFill>
                    <a:srgbClr val="333300"/>
                  </a:solidFill>
                </a:rPr>
                <a:t>влечения к </a:t>
              </a:r>
              <a:r>
                <a:rPr lang="ru-RU" dirty="0">
                  <a:solidFill>
                    <a:srgbClr val="333300"/>
                  </a:solidFill>
                </a:rPr>
                <a:t>чему-либо)</a:t>
              </a: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874181" y="5342981"/>
              <a:ext cx="5241684" cy="5724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 err="1">
                  <a:solidFill>
                    <a:srgbClr val="333300"/>
                  </a:solidFill>
                </a:rPr>
                <a:t>А</a:t>
              </a:r>
              <a:r>
                <a:rPr lang="ru-RU" b="1" dirty="0" err="1" smtClean="0">
                  <a:solidFill>
                    <a:srgbClr val="333300"/>
                  </a:solidFill>
                </a:rPr>
                <a:t>утический</a:t>
              </a:r>
              <a:r>
                <a:rPr lang="ru-RU" dirty="0" smtClean="0">
                  <a:solidFill>
                    <a:srgbClr val="333300"/>
                  </a:solidFill>
                </a:rPr>
                <a:t> </a:t>
              </a:r>
              <a:r>
                <a:rPr lang="ru-RU" dirty="0">
                  <a:solidFill>
                    <a:srgbClr val="333300"/>
                  </a:solidFill>
                </a:rPr>
                <a:t>(затруднение социальных </a:t>
              </a:r>
              <a:r>
                <a:rPr lang="ru-RU" dirty="0" smtClean="0">
                  <a:solidFill>
                    <a:srgbClr val="333300"/>
                  </a:solidFill>
                </a:rPr>
                <a:t>отношений, межличностных </a:t>
              </a:r>
              <a:r>
                <a:rPr lang="ru-RU" dirty="0">
                  <a:solidFill>
                    <a:srgbClr val="333300"/>
                  </a:solidFill>
                </a:rPr>
                <a:t>контактов, </a:t>
              </a:r>
              <a:r>
                <a:rPr lang="ru-RU" dirty="0" smtClean="0">
                  <a:solidFill>
                    <a:srgbClr val="333300"/>
                  </a:solidFill>
                </a:rPr>
                <a:t>оторванность от реальной действительности</a:t>
              </a:r>
              <a:r>
                <a:rPr lang="ru-RU" dirty="0">
                  <a:solidFill>
                    <a:srgbClr val="333300"/>
                  </a:solidFill>
                </a:rPr>
                <a:t>)</a:t>
              </a: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880264" y="6005493"/>
              <a:ext cx="5241684" cy="66251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>
                  <a:solidFill>
                    <a:srgbClr val="333300"/>
                  </a:solidFill>
                </a:rPr>
                <a:t>Н</a:t>
              </a:r>
              <a:r>
                <a:rPr lang="ru-RU" b="1" dirty="0" smtClean="0">
                  <a:solidFill>
                    <a:srgbClr val="333300"/>
                  </a:solidFill>
                </a:rPr>
                <a:t>арциссический</a:t>
              </a:r>
              <a:r>
                <a:rPr lang="ru-RU" dirty="0" smtClean="0">
                  <a:solidFill>
                    <a:srgbClr val="333300"/>
                  </a:solidFill>
                </a:rPr>
                <a:t> </a:t>
              </a:r>
              <a:r>
                <a:rPr lang="ru-RU" dirty="0">
                  <a:solidFill>
                    <a:srgbClr val="333300"/>
                  </a:solidFill>
                </a:rPr>
                <a:t>(самовлюбленность, повышенная </a:t>
              </a:r>
              <a:r>
                <a:rPr lang="ru-RU" dirty="0" smtClean="0">
                  <a:solidFill>
                    <a:srgbClr val="333300"/>
                  </a:solidFill>
                </a:rPr>
                <a:t>чувствительность </a:t>
              </a:r>
              <a:r>
                <a:rPr lang="ru-RU" dirty="0">
                  <a:solidFill>
                    <a:srgbClr val="333300"/>
                  </a:solidFill>
                </a:rPr>
                <a:t>к  оценкам </a:t>
              </a:r>
              <a:r>
                <a:rPr lang="ru-RU" dirty="0" smtClean="0">
                  <a:solidFill>
                    <a:srgbClr val="333300"/>
                  </a:solidFill>
                </a:rPr>
                <a:t>других людей</a:t>
              </a:r>
              <a:r>
                <a:rPr lang="ru-RU" dirty="0">
                  <a:solidFill>
                    <a:srgbClr val="333300"/>
                  </a:solidFill>
                </a:rPr>
                <a:t>, на этой </a:t>
              </a:r>
              <a:r>
                <a:rPr lang="ru-RU" dirty="0" smtClean="0">
                  <a:solidFill>
                    <a:srgbClr val="333300"/>
                  </a:solidFill>
                </a:rPr>
                <a:t>основе отсутствие </a:t>
              </a:r>
              <a:r>
                <a:rPr lang="ru-RU" dirty="0">
                  <a:solidFill>
                    <a:srgbClr val="333300"/>
                  </a:solidFill>
                </a:rPr>
                <a:t>сочувствия к ним, ко </a:t>
              </a:r>
              <a:r>
                <a:rPr lang="ru-RU" dirty="0" smtClean="0">
                  <a:solidFill>
                    <a:srgbClr val="333300"/>
                  </a:solidFill>
                </a:rPr>
                <a:t>всему окружающему</a:t>
              </a:r>
              <a:r>
                <a:rPr lang="ru-RU" dirty="0">
                  <a:solidFill>
                    <a:srgbClr val="333300"/>
                  </a:solidFill>
                </a:rPr>
                <a:t>)</a:t>
              </a: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874181" y="6758063"/>
              <a:ext cx="5241684" cy="57245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b="1" dirty="0">
                  <a:solidFill>
                    <a:srgbClr val="333300"/>
                  </a:solidFill>
                </a:rPr>
                <a:t>К</a:t>
              </a:r>
              <a:r>
                <a:rPr lang="ru-RU" b="1" dirty="0" smtClean="0">
                  <a:solidFill>
                    <a:srgbClr val="333300"/>
                  </a:solidFill>
                </a:rPr>
                <a:t>онформистский</a:t>
              </a:r>
              <a:r>
                <a:rPr lang="ru-RU" dirty="0" smtClean="0"/>
                <a:t> </a:t>
              </a:r>
              <a:r>
                <a:rPr lang="ru-RU" dirty="0">
                  <a:solidFill>
                    <a:srgbClr val="333300"/>
                  </a:solidFill>
                </a:rPr>
                <a:t>(</a:t>
              </a:r>
              <a:r>
                <a:rPr lang="ru-RU" dirty="0" smtClean="0">
                  <a:solidFill>
                    <a:srgbClr val="333300"/>
                  </a:solidFill>
                </a:rPr>
                <a:t>приспособленчество, приверженность к</a:t>
              </a:r>
              <a:r>
                <a:rPr lang="ru-RU" dirty="0">
                  <a:solidFill>
                    <a:srgbClr val="333300"/>
                  </a:solidFill>
                </a:rPr>
                <a:t> позиции сильнейшего)</a:t>
              </a:r>
            </a:p>
          </p:txBody>
        </p:sp>
      </p:grpSp>
      <p:pic>
        <p:nvPicPr>
          <p:cNvPr id="104" name="Рисунок 10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04" y="11575284"/>
            <a:ext cx="531640" cy="48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4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8604"/>
            <a:ext cx="6858000" cy="5429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709" y="610749"/>
            <a:ext cx="6018723" cy="117968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333300"/>
                </a:solidFill>
              </a:rPr>
              <a:t>Обнаружены признаки деструктивного поведения!</a:t>
            </a:r>
            <a:br>
              <a:rPr lang="ru-RU" dirty="0" smtClean="0">
                <a:solidFill>
                  <a:srgbClr val="333300"/>
                </a:solidFill>
              </a:rPr>
            </a:br>
            <a:r>
              <a:rPr lang="ru-RU" dirty="0" smtClean="0">
                <a:solidFill>
                  <a:srgbClr val="333300"/>
                </a:solidFill>
              </a:rPr>
              <a:t> </a:t>
            </a:r>
            <a:br>
              <a:rPr lang="ru-RU" dirty="0" smtClean="0">
                <a:solidFill>
                  <a:srgbClr val="333300"/>
                </a:solidFill>
              </a:rPr>
            </a:br>
            <a:r>
              <a:rPr lang="ru-RU" dirty="0" smtClean="0">
                <a:solidFill>
                  <a:srgbClr val="333300"/>
                </a:solidFill>
              </a:rPr>
              <a:t>Рекомендации для педагогов</a:t>
            </a:r>
            <a:endParaRPr lang="ru-RU" dirty="0">
              <a:solidFill>
                <a:srgbClr val="3333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225117"/>
              </p:ext>
            </p:extLst>
          </p:nvPr>
        </p:nvGraphicFramePr>
        <p:xfrm>
          <a:off x="-103702" y="2639777"/>
          <a:ext cx="5915025" cy="6267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9139882"/>
            <a:ext cx="6751072" cy="2182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385" algn="ctr">
              <a:lnSpc>
                <a:spcPct val="100000"/>
              </a:lnSpc>
              <a:spcBef>
                <a:spcPts val="600"/>
              </a:spcBef>
            </a:pPr>
            <a:r>
              <a:rPr lang="ru-RU" sz="1100" spc="-40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Всероссийский </a:t>
            </a:r>
            <a:r>
              <a:rPr lang="ru-RU" sz="1100" b="1" spc="-40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Детский телефон доверия</a:t>
            </a:r>
            <a:r>
              <a:rPr lang="ru-RU" sz="1100" spc="-40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</a:t>
            </a:r>
          </a:p>
          <a:p>
            <a:pPr marL="286385" algn="ctr">
              <a:lnSpc>
                <a:spcPct val="100000"/>
              </a:lnSpc>
              <a:spcBef>
                <a:spcPts val="600"/>
              </a:spcBef>
            </a:pPr>
            <a:r>
              <a:rPr lang="ru-RU" sz="1100" b="1" spc="-20" dirty="0" smtClean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7F664D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8-800-2000-</a:t>
            </a:r>
            <a:r>
              <a:rPr lang="ru-RU" sz="1100" b="1" spc="-25" dirty="0" smtClean="0">
                <a:solidFill>
                  <a:schemeClr val="accent6">
                    <a:lumMod val="50000"/>
                  </a:schemeClr>
                </a:solidFill>
                <a:uFill>
                  <a:solidFill>
                    <a:srgbClr val="7F664D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122</a:t>
            </a:r>
          </a:p>
          <a:p>
            <a:pPr algn="just">
              <a:spcBef>
                <a:spcPts val="600"/>
              </a:spcBef>
            </a:pPr>
            <a:r>
              <a:rPr lang="ru-RU" sz="1000" spc="-80" dirty="0">
                <a:solidFill>
                  <a:schemeClr val="accent6">
                    <a:lumMod val="50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Психологическое консультирование, экстренная и кризисная  психологическая помощь для детей в трудной жизненной ситуации, подростков и их родителей, педагогов и специалистов в организациях  Вашего Муниципального образования/субъекта Российской Федерации.</a:t>
            </a:r>
          </a:p>
          <a:p>
            <a:pPr algn="ctr">
              <a:lnSpc>
                <a:spcPct val="100000"/>
              </a:lnSpc>
              <a:spcBef>
                <a:spcPts val="1800"/>
              </a:spcBef>
            </a:pPr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ГАОУ «Центр психолого-педагогической реабилитации и коррекции «Росток»</a:t>
            </a:r>
          </a:p>
          <a:p>
            <a:pPr algn="ctr">
              <a:lnSpc>
                <a:spcPct val="100000"/>
              </a:lnSpc>
              <a:spcBef>
                <a:spcPts val="1800"/>
              </a:spcBef>
            </a:pPr>
            <a:r>
              <a:rPr lang="ru-RU" sz="1100" b="1" spc="-80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+7(843)-563-35-16</a:t>
            </a:r>
          </a:p>
          <a:p>
            <a:pPr>
              <a:spcBef>
                <a:spcPts val="600"/>
              </a:spcBef>
            </a:pPr>
            <a:r>
              <a:rPr lang="ru-RU" sz="1000" spc="-80" dirty="0" smtClean="0">
                <a:solidFill>
                  <a:schemeClr val="accent6">
                    <a:lumMod val="50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  Психологического </a:t>
            </a:r>
            <a:r>
              <a:rPr lang="ru-RU" sz="1000" spc="-80" dirty="0">
                <a:solidFill>
                  <a:schemeClr val="accent6">
                    <a:lumMod val="50000"/>
                  </a:schemeClr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консультирование и психологическая помощь в трудной жизненной ситуации.</a:t>
            </a:r>
          </a:p>
          <a:p>
            <a:pPr>
              <a:spcBef>
                <a:spcPts val="705"/>
              </a:spcBef>
            </a:pPr>
            <a:endParaRPr lang="ru-RU" sz="1100" b="1" u="sng" spc="-25" dirty="0" smtClean="0">
              <a:solidFill>
                <a:schemeClr val="accent6">
                  <a:lumMod val="50000"/>
                </a:schemeClr>
              </a:solidFill>
              <a:uFill>
                <a:solidFill>
                  <a:srgbClr val="7F664D"/>
                </a:solidFill>
              </a:u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432" y="11546709"/>
            <a:ext cx="531640" cy="483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1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1204</TotalTime>
  <Words>295</Words>
  <Application>Microsoft Office PowerPoint</Application>
  <PresentationFormat>Широкоэкранный</PresentationFormat>
  <Paragraphs>46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Verdana</vt:lpstr>
      <vt:lpstr>Тема Office</vt:lpstr>
      <vt:lpstr>Деструктивное поведение несовершеннолетних</vt:lpstr>
      <vt:lpstr>Презентация PowerPoint</vt:lpstr>
      <vt:lpstr>Типы деструктивного поведения</vt:lpstr>
      <vt:lpstr>Обнаружены признаки деструктивного поведения!   Рекомендации для педагогов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Деструктивное поведение несовершеннолетних</dc:title>
  <dc:creator>IT_Corp</dc:creator>
  <cp:lastModifiedBy>70</cp:lastModifiedBy>
  <cp:revision>67</cp:revision>
  <dcterms:created xsi:type="dcterms:W3CDTF">2025-09-04T07:59:49Z</dcterms:created>
  <dcterms:modified xsi:type="dcterms:W3CDTF">2025-10-16T08:34:03Z</dcterms:modified>
</cp:coreProperties>
</file>